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  <p:sldMasterId id="2147483660" r:id="rId2"/>
  </p:sldMasterIdLst>
  <p:notesMasterIdLst>
    <p:notesMasterId r:id="rId27"/>
  </p:notesMasterIdLst>
  <p:sldIdLst>
    <p:sldId id="256" r:id="rId3"/>
    <p:sldId id="257" r:id="rId4"/>
    <p:sldId id="258" r:id="rId5"/>
    <p:sldId id="280" r:id="rId6"/>
    <p:sldId id="281" r:id="rId7"/>
    <p:sldId id="282" r:id="rId8"/>
    <p:sldId id="283" r:id="rId9"/>
    <p:sldId id="285" r:id="rId10"/>
    <p:sldId id="286" r:id="rId11"/>
    <p:sldId id="287" r:id="rId12"/>
    <p:sldId id="288" r:id="rId13"/>
    <p:sldId id="289" r:id="rId14"/>
    <p:sldId id="290" r:id="rId15"/>
    <p:sldId id="291" r:id="rId16"/>
    <p:sldId id="264" r:id="rId17"/>
    <p:sldId id="267" r:id="rId18"/>
    <p:sldId id="273" r:id="rId19"/>
    <p:sldId id="292" r:id="rId20"/>
    <p:sldId id="293" r:id="rId21"/>
    <p:sldId id="294" r:id="rId22"/>
    <p:sldId id="295" r:id="rId23"/>
    <p:sldId id="297" r:id="rId24"/>
    <p:sldId id="278" r:id="rId25"/>
    <p:sldId id="296" r:id="rId26"/>
  </p:sldIdLst>
  <p:sldSz cx="9144000" cy="5143500" type="screen16x9"/>
  <p:notesSz cx="6858000" cy="9144000"/>
  <p:embeddedFontLst>
    <p:embeddedFont>
      <p:font typeface="Lato" panose="020F0502020204030203" pitchFamily="34" charset="0"/>
      <p:regular r:id="rId28"/>
      <p:bold r:id="rId29"/>
      <p:italic r:id="rId30"/>
      <p:boldItalic r:id="rId31"/>
    </p:embeddedFont>
    <p:embeddedFont>
      <p:font typeface="Raleway" pitchFamily="2" charset="77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0" roundtripDataSignature="AMtx7mgJAjKZoWBXeu9op/0P96x5BFpjpA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Jose D. Maldonado Torres" initials="" lastIdx="1" clrIdx="0"/>
  <p:cmAuthor id="1" name="KEVIN J MARTES CRUZ" initials="KJMC" lastIdx="1" clrIdx="1">
    <p:extLst>
      <p:ext uri="{19B8F6BF-5375-455C-9EA6-DF929625EA0E}">
        <p15:presenceInfo xmlns:p15="http://schemas.microsoft.com/office/powerpoint/2012/main" userId="S::kevin.martes@upr.edu::c123584b-8947-439d-b05c-c19ebf01dac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D6840"/>
    <a:srgbClr val="8BC057"/>
    <a:srgbClr val="BADD5F"/>
    <a:srgbClr val="78B7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A08CCD7-F518-456E-A7CE-F90212AC9C13}">
  <a:tblStyle styleId="{8A08CCD7-F518-456E-A7CE-F90212AC9C1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363"/>
    <p:restoredTop sz="94677"/>
  </p:normalViewPr>
  <p:slideViewPr>
    <p:cSldViewPr snapToGrid="0">
      <p:cViewPr>
        <p:scale>
          <a:sx n="146" d="100"/>
          <a:sy n="146" d="100"/>
        </p:scale>
        <p:origin x="16" y="1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font" Target="fonts/font7.fntdata"/><Relationship Id="rId42" Type="http://schemas.openxmlformats.org/officeDocument/2006/relationships/presProps" Target="pres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2.fntdata"/><Relationship Id="rId41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5.fntdata"/><Relationship Id="rId40" Type="http://customschemas.google.com/relationships/presentationmetadata" Target="metadata"/><Relationship Id="rId45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1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4.fntdata"/><Relationship Id="rId44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6.fntdata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4-04-19T03:10:28.072" idx="1">
    <p:pos x="196" y="781"/>
    <p:text>Image capture at what resolution? How many degrees of rotation? 
Consider adding a gif or video of the system working here or in an additional slide</p:text>
    <p:extLst>
      <p:ext uri="{C676402C-5697-4E1C-873F-D02D1690AC5C}">
        <p15:threadingInfo xmlns:p15="http://schemas.microsoft.com/office/powerpoint/2012/main" timeZoneBias="0"/>
      </p:ext>
      <p:ext uri="http://customooxmlschemas.google.com/">
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ommentPostId="AAABLMNjrS4"/>
      </p:ext>
    </p:extLst>
  </p:cm>
</p:cmLst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ef906b2d3b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2" name="Google Shape;132;g1ef906b2d3b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55756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ef906b2d3b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2" name="Google Shape;132;g1ef906b2d3b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03538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ef906b2d3b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2" name="Google Shape;132;g1ef906b2d3b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620849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ef906b2d3b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2" name="Google Shape;132;g1ef906b2d3b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50214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ef906b2d3b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2" name="Google Shape;132;g1ef906b2d3b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90614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ce63943b45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2" name="Google Shape;222;g2ce63943b45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2ce63943b45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7" name="Google Shape;267;g2ce63943b45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1f305f8dca9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0" name="Google Shape;370;g1f305f8dca9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f598202acd_2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f598202acd_2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70788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ef906b2d3b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2" name="Google Shape;132;g1ef906b2d3b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50233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ef906b2d3b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2" name="Google Shape;132;g1ef906b2d3b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ef906b2d3b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2" name="Google Shape;132;g1ef906b2d3b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241124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ef906b2d3b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2" name="Google Shape;132;g1ef906b2d3b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065370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ef906b2d3b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2" name="Google Shape;132;g1ef906b2d3b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088593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1f30a90798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9" name="Google Shape;439;g1f30a90798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f598202acd_2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f598202acd_2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ef906b2d3b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2" name="Google Shape;132;g1ef906b2d3b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183243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ef906b2d3b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2" name="Google Shape;132;g1ef906b2d3b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34934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ef906b2d3b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2" name="Google Shape;132;g1ef906b2d3b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86575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f598202acd_2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f598202acd_2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06792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ef906b2d3b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2" name="Google Shape;132;g1ef906b2d3b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6689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ef906b2d3b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2" name="Google Shape;132;g1ef906b2d3b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28584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9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19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8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28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Google Shape;55;g1f598202acd_2_181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6" name="Google Shape;56;g1f598202acd_2_181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7" name="Google Shape;57;g1f598202acd_2_181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8" name="Google Shape;58;g1f598202acd_2_181"/>
          <p:cNvSpPr txBox="1">
            <a:spLocks noGrp="1"/>
          </p:cNvSpPr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g1f598202acd_2_181"/>
          <p:cNvSpPr txBox="1">
            <a:spLocks noGrp="1"/>
          </p:cNvSpPr>
          <p:nvPr>
            <p:ph type="subTitle" idx="1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g1f598202acd_2_18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2" name="Google Shape;62;g1f598202acd_2_188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3" name="Google Shape;63;g1f598202acd_2_188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4" name="Google Shape;64;g1f598202acd_2_188"/>
          <p:cNvSpPr txBox="1">
            <a:spLocks noGrp="1"/>
          </p:cNvSpPr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g1f598202acd_2_18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7" name="Google Shape;67;g1f598202acd_2_193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8" name="Google Shape;68;g1f598202acd_2_193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9" name="Google Shape;69;g1f598202acd_2_193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0" name="Google Shape;70;g1f598202acd_2_193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g1f598202acd_2_193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2" name="Google Shape;72;g1f598202acd_2_19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Google Shape;74;g1f598202acd_2_200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5" name="Google Shape;75;g1f598202acd_2_200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6" name="Google Shape;76;g1f598202acd_2_20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7" name="Google Shape;77;g1f598202acd_2_200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g1f598202acd_2_200"/>
          <p:cNvSpPr txBox="1">
            <a:spLocks noGrp="1"/>
          </p:cNvSpPr>
          <p:nvPr>
            <p:ph type="body" idx="1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9" name="Google Shape;79;g1f598202acd_2_200"/>
          <p:cNvSpPr txBox="1">
            <a:spLocks noGrp="1"/>
          </p:cNvSpPr>
          <p:nvPr>
            <p:ph type="body" idx="2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0" name="Google Shape;80;g1f598202acd_2_200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f598202acd_2_208"/>
          <p:cNvSpPr txBox="1">
            <a:spLocks noGrp="1"/>
          </p:cNvSpPr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g1f598202acd_2_20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5" name="Google Shape;85;g1f598202acd_2_211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6" name="Google Shape;86;g1f598202acd_2_211"/>
          <p:cNvSpPr txBox="1">
            <a:spLocks noGrp="1"/>
          </p:cNvSpPr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7" name="Google Shape;87;g1f598202acd_2_211"/>
          <p:cNvSpPr txBox="1">
            <a:spLocks noGrp="1"/>
          </p:cNvSpPr>
          <p:nvPr>
            <p:ph type="body" idx="1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8" name="Google Shape;88;g1f598202acd_2_21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0" name="Google Shape;90;g1f598202acd_2_216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1" name="Google Shape;91;g1f598202acd_2_216"/>
          <p:cNvSpPr txBox="1">
            <a:spLocks noGrp="1"/>
          </p:cNvSpPr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g1f598202acd_2_21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f598202acd_2_220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5" name="Google Shape;95;g1f598202acd_2_220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6" name="Google Shape;96;g1f598202acd_2_220"/>
          <p:cNvSpPr txBox="1">
            <a:spLocks noGrp="1"/>
          </p:cNvSpPr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g1f598202acd_2_220"/>
          <p:cNvSpPr txBox="1">
            <a:spLocks noGrp="1"/>
          </p:cNvSpPr>
          <p:nvPr>
            <p:ph type="subTitle" idx="1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8" name="Google Shape;98;g1f598202acd_2_220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g1f598202acd_2_220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1" name="Google Shape;101;g1f598202acd_2_227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2" name="Google Shape;102;g1f598202acd_2_22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3" name="Google Shape;103;g1f598202acd_2_227"/>
          <p:cNvSpPr txBox="1">
            <a:spLocks noGrp="1"/>
          </p:cNvSpPr>
          <p:nvPr>
            <p:ph type="body" idx="1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g1f598202acd_2_22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6" name="Google Shape;106;g1f598202acd_2_232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7" name="Google Shape;107;g1f598202acd_2_232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8" name="Google Shape;108;g1f598202acd_2_232"/>
          <p:cNvSpPr txBox="1">
            <a:spLocks noGrp="1"/>
          </p:cNvSpPr>
          <p:nvPr>
            <p:ph type="title" hasCustomPrompt="1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109" name="Google Shape;109;g1f598202acd_2_232"/>
          <p:cNvSpPr txBox="1">
            <a:spLocks noGrp="1"/>
          </p:cNvSpPr>
          <p:nvPr>
            <p:ph type="body" idx="1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10" name="Google Shape;110;g1f598202acd_2_23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f598202acd_2_23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0" name="Google Shape;20;p21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" name="Google Shape;21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2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4" name="Google Shape;24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4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24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5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26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26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26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7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wiss-2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f598202acd_2_177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52" name="Google Shape;52;g1f598202acd_2_177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53" name="Google Shape;53;g1f598202acd_2_17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/>
            </a:gs>
            <a:gs pos="100000">
              <a:srgbClr val="8BC057"/>
            </a:gs>
          </a:gsLst>
          <a:lin ang="5400000" scaled="0"/>
        </a:gra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"/>
          <p:cNvSpPr/>
          <p:nvPr/>
        </p:nvSpPr>
        <p:spPr>
          <a:xfrm>
            <a:off x="272575" y="3362841"/>
            <a:ext cx="8454000" cy="1666933"/>
          </a:xfrm>
          <a:prstGeom prst="rect">
            <a:avLst/>
          </a:prstGeom>
          <a:solidFill>
            <a:schemeClr val="bg1">
              <a:lumMod val="95000"/>
              <a:alpha val="60095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b="1" i="0" u="none" strike="noStrike" cap="none" dirty="0">
                <a:solidFill>
                  <a:srgbClr val="4D6840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Jonathan I. Rodríguez </a:t>
            </a:r>
            <a:r>
              <a:rPr lang="en-US" b="1" i="0" u="none" strike="noStrike" cap="none" dirty="0" err="1">
                <a:solidFill>
                  <a:srgbClr val="4D6840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Guevárez</a:t>
            </a:r>
            <a:r>
              <a:rPr lang="en-US" b="1" i="0" u="none" strike="noStrike" cap="none" dirty="0">
                <a:solidFill>
                  <a:srgbClr val="4D6840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and Kevin J Martes Cruz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b="1" i="0" u="none" strike="noStrike" cap="none" dirty="0">
              <a:solidFill>
                <a:srgbClr val="4D6840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b="0" i="0" u="none" strike="noStrike" cap="none" dirty="0">
                <a:solidFill>
                  <a:srgbClr val="4D6840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Department of Electrical and Computer Engineering</a:t>
            </a:r>
            <a:endParaRPr lang="en" dirty="0">
              <a:solidFill>
                <a:srgbClr val="4D684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b="0" i="0" u="none" strike="noStrike" cap="none" dirty="0">
                <a:solidFill>
                  <a:srgbClr val="4D6840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University of Puerto Rico – Mayagüez</a:t>
            </a:r>
            <a:endParaRPr lang="en" dirty="0">
              <a:solidFill>
                <a:srgbClr val="4D684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dirty="0">
                <a:solidFill>
                  <a:srgbClr val="4D68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Tuesday April 30</a:t>
            </a:r>
            <a:r>
              <a:rPr lang="en" baseline="30000" dirty="0">
                <a:solidFill>
                  <a:srgbClr val="4D68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</a:t>
            </a:r>
            <a:r>
              <a:rPr lang="en" dirty="0">
                <a:solidFill>
                  <a:srgbClr val="4D68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2024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" b="0" i="0" u="none" strike="noStrike" cap="none" dirty="0">
              <a:solidFill>
                <a:srgbClr val="4D6840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  <a:p>
            <a:pPr algn="ctr">
              <a:buSzPts val="1400"/>
            </a:pPr>
            <a:r>
              <a:rPr lang="en-US" b="1" i="0" u="none" strike="noStrike" cap="none" dirty="0">
                <a:solidFill>
                  <a:srgbClr val="4D6840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Advisor:</a:t>
            </a:r>
            <a:r>
              <a:rPr lang="en-US" b="0" i="0" u="none" strike="noStrike" cap="none" dirty="0">
                <a:solidFill>
                  <a:srgbClr val="4D6840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Dr. Manuel Jiménez Cedeño		</a:t>
            </a:r>
            <a:r>
              <a:rPr lang="en-US" b="1" i="0" u="none" strike="noStrike" cap="none" dirty="0">
                <a:solidFill>
                  <a:srgbClr val="4D6840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Liaison:</a:t>
            </a:r>
            <a:r>
              <a:rPr lang="en-US" b="0" i="0" u="none" strike="noStrike" cap="none" dirty="0">
                <a:solidFill>
                  <a:srgbClr val="4D6840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Jacob [</a:t>
            </a:r>
            <a:r>
              <a:rPr lang="en-US" b="0" i="0" u="none" strike="noStrike" cap="none" dirty="0" err="1">
                <a:solidFill>
                  <a:srgbClr val="4D6840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Apellido</a:t>
            </a:r>
            <a:r>
              <a:rPr lang="en-US" b="0" i="0" u="none" strike="noStrike" cap="none" dirty="0">
                <a:solidFill>
                  <a:srgbClr val="4D6840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]</a:t>
            </a:r>
          </a:p>
          <a:p>
            <a:pPr algn="ctr">
              <a:buSzPts val="1400"/>
            </a:pPr>
            <a:endParaRPr lang="en-US" b="0" i="0" u="none" strike="noStrike" cap="none" dirty="0">
              <a:solidFill>
                <a:srgbClr val="4D6840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b="0" i="0" u="none" strike="noStrike" cap="none" dirty="0">
              <a:solidFill>
                <a:srgbClr val="4D6840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  <p:sp>
        <p:nvSpPr>
          <p:cNvPr id="118" name="Google Shape;118;p1"/>
          <p:cNvSpPr txBox="1"/>
          <p:nvPr/>
        </p:nvSpPr>
        <p:spPr>
          <a:xfrm>
            <a:off x="272575" y="1775900"/>
            <a:ext cx="8396700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endParaRPr sz="3100" b="1" i="0" u="none" strike="noStrike" cap="none">
              <a:solidFill>
                <a:srgbClr val="0519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1"/>
          <p:cNvSpPr/>
          <p:nvPr/>
        </p:nvSpPr>
        <p:spPr>
          <a:xfrm>
            <a:off x="0" y="113725"/>
            <a:ext cx="1349700" cy="113700"/>
          </a:xfrm>
          <a:prstGeom prst="rect">
            <a:avLst/>
          </a:prstGeom>
          <a:solidFill>
            <a:srgbClr val="8BC057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1"/>
          <p:cNvSpPr/>
          <p:nvPr/>
        </p:nvSpPr>
        <p:spPr>
          <a:xfrm>
            <a:off x="5368125" y="113725"/>
            <a:ext cx="1827300" cy="113700"/>
          </a:xfrm>
          <a:prstGeom prst="rect">
            <a:avLst/>
          </a:prstGeom>
          <a:solidFill>
            <a:srgbClr val="4D684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1"/>
          <p:cNvSpPr/>
          <p:nvPr/>
        </p:nvSpPr>
        <p:spPr>
          <a:xfrm>
            <a:off x="7316700" y="113725"/>
            <a:ext cx="1827300" cy="113700"/>
          </a:xfrm>
          <a:prstGeom prst="rect">
            <a:avLst/>
          </a:prstGeom>
          <a:solidFill>
            <a:srgbClr val="8BC057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1"/>
          <p:cNvSpPr/>
          <p:nvPr/>
        </p:nvSpPr>
        <p:spPr>
          <a:xfrm>
            <a:off x="3419550" y="113725"/>
            <a:ext cx="1827300" cy="113700"/>
          </a:xfrm>
          <a:prstGeom prst="rect">
            <a:avLst/>
          </a:prstGeom>
          <a:solidFill>
            <a:srgbClr val="8BC057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1"/>
          <p:cNvSpPr/>
          <p:nvPr/>
        </p:nvSpPr>
        <p:spPr>
          <a:xfrm>
            <a:off x="1470975" y="113725"/>
            <a:ext cx="1827300" cy="113700"/>
          </a:xfrm>
          <a:prstGeom prst="rect">
            <a:avLst/>
          </a:prstGeom>
          <a:solidFill>
            <a:srgbClr val="4D684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"/>
          <p:cNvSpPr txBox="1"/>
          <p:nvPr/>
        </p:nvSpPr>
        <p:spPr>
          <a:xfrm>
            <a:off x="292425" y="1414100"/>
            <a:ext cx="8454000" cy="1446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3200" b="1" i="0" u="none" strike="noStrike" cap="none" dirty="0">
                <a:solidFill>
                  <a:srgbClr val="4D6840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Using IoT Technologies to Monitor and Control Hydroponic Systems</a:t>
            </a:r>
            <a:endParaRPr sz="3200" b="1" i="0" u="none" strike="noStrike" cap="none" dirty="0">
              <a:solidFill>
                <a:srgbClr val="4D6840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 dirty="0">
              <a:solidFill>
                <a:srgbClr val="4D684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7" name="Google Shape;127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08725" y="-1695750"/>
            <a:ext cx="1210825" cy="62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59721" y="-1695752"/>
            <a:ext cx="622508" cy="6228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/>
            </a:gs>
            <a:gs pos="100000">
              <a:srgbClr val="8BC057"/>
            </a:gs>
          </a:gsLst>
          <a:lin ang="5400000" scaled="0"/>
        </a:gra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ef906b2d3b_0_1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 b="1"/>
              <a:t>10</a:t>
            </a:fld>
            <a:endParaRPr b="1" dirty="0"/>
          </a:p>
        </p:txBody>
      </p:sp>
      <p:sp>
        <p:nvSpPr>
          <p:cNvPr id="135" name="Google Shape;135;g1ef906b2d3b_0_153"/>
          <p:cNvSpPr/>
          <p:nvPr/>
        </p:nvSpPr>
        <p:spPr>
          <a:xfrm>
            <a:off x="0" y="113725"/>
            <a:ext cx="1349700" cy="113700"/>
          </a:xfrm>
          <a:prstGeom prst="rect">
            <a:avLst/>
          </a:prstGeom>
          <a:solidFill>
            <a:srgbClr val="8BC057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g1ef906b2d3b_0_153"/>
          <p:cNvSpPr/>
          <p:nvPr/>
        </p:nvSpPr>
        <p:spPr>
          <a:xfrm>
            <a:off x="5368125" y="113725"/>
            <a:ext cx="1827300" cy="113700"/>
          </a:xfrm>
          <a:prstGeom prst="rect">
            <a:avLst/>
          </a:prstGeom>
          <a:solidFill>
            <a:srgbClr val="4D684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g1ef906b2d3b_0_153"/>
          <p:cNvSpPr/>
          <p:nvPr/>
        </p:nvSpPr>
        <p:spPr>
          <a:xfrm>
            <a:off x="7316700" y="113725"/>
            <a:ext cx="1827300" cy="113700"/>
          </a:xfrm>
          <a:prstGeom prst="rect">
            <a:avLst/>
          </a:prstGeom>
          <a:solidFill>
            <a:srgbClr val="8BC057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g1ef906b2d3b_0_153"/>
          <p:cNvSpPr/>
          <p:nvPr/>
        </p:nvSpPr>
        <p:spPr>
          <a:xfrm>
            <a:off x="3419550" y="113725"/>
            <a:ext cx="1827300" cy="113700"/>
          </a:xfrm>
          <a:prstGeom prst="rect">
            <a:avLst/>
          </a:prstGeom>
          <a:solidFill>
            <a:srgbClr val="8BC057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g1ef906b2d3b_0_153"/>
          <p:cNvSpPr/>
          <p:nvPr/>
        </p:nvSpPr>
        <p:spPr>
          <a:xfrm>
            <a:off x="1470975" y="113725"/>
            <a:ext cx="1827300" cy="113700"/>
          </a:xfrm>
          <a:prstGeom prst="rect">
            <a:avLst/>
          </a:prstGeom>
          <a:solidFill>
            <a:srgbClr val="4D684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g1ef906b2d3b_0_15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4D684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 sz="2700" dirty="0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METHODOLOGY</a:t>
            </a:r>
            <a:endParaRPr sz="2700" dirty="0">
              <a:solidFill>
                <a:schemeClr val="lt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4" name="Google Shape;144;g1ef906b2d3b_0_153"/>
          <p:cNvSpPr/>
          <p:nvPr/>
        </p:nvSpPr>
        <p:spPr>
          <a:xfrm>
            <a:off x="129647" y="4972925"/>
            <a:ext cx="8891511" cy="113700"/>
          </a:xfrm>
          <a:prstGeom prst="rect">
            <a:avLst/>
          </a:prstGeom>
          <a:solidFill>
            <a:srgbClr val="4D684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en" sz="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J. Rodriguez </a:t>
            </a:r>
            <a:r>
              <a:rPr lang="en" sz="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Guevárez</a:t>
            </a:r>
            <a:r>
              <a:rPr lang="en" sz="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, K. Martes Cruz : Using </a:t>
            </a:r>
            <a:r>
              <a:rPr lang="en" sz="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Iot</a:t>
            </a:r>
            <a:r>
              <a:rPr lang="en" sz="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Technologies To Monitor and Control Hydroponic Systems</a:t>
            </a:r>
            <a:endParaRPr sz="6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044B17-E00A-2D1B-30DE-B2B7536516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017725"/>
            <a:ext cx="8520600" cy="3416400"/>
          </a:xfrm>
        </p:spPr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PR" dirty="0">
                <a:latin typeface="Calibri" panose="020F0502020204030204" pitchFamily="34" charset="0"/>
                <a:cs typeface="Calibri" panose="020F0502020204030204" pitchFamily="34" charset="0"/>
              </a:rPr>
              <a:t>PCB Images</a:t>
            </a:r>
          </a:p>
          <a:p>
            <a:pPr lvl="1">
              <a:lnSpc>
                <a:spcPct val="100000"/>
              </a:lnSpc>
              <a:buFont typeface="System Font Regular"/>
              <a:buChar char="+"/>
            </a:pPr>
            <a:endParaRPr lang="en-P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buNone/>
            </a:pPr>
            <a:endParaRPr lang="en-P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69851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/>
            </a:gs>
            <a:gs pos="100000">
              <a:srgbClr val="8BC057"/>
            </a:gs>
          </a:gsLst>
          <a:lin ang="5400000" scaled="0"/>
        </a:gra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ef906b2d3b_0_1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 b="1"/>
              <a:t>11</a:t>
            </a:fld>
            <a:endParaRPr b="1" dirty="0"/>
          </a:p>
        </p:txBody>
      </p:sp>
      <p:sp>
        <p:nvSpPr>
          <p:cNvPr id="135" name="Google Shape;135;g1ef906b2d3b_0_153"/>
          <p:cNvSpPr/>
          <p:nvPr/>
        </p:nvSpPr>
        <p:spPr>
          <a:xfrm>
            <a:off x="0" y="113725"/>
            <a:ext cx="1349700" cy="113700"/>
          </a:xfrm>
          <a:prstGeom prst="rect">
            <a:avLst/>
          </a:prstGeom>
          <a:solidFill>
            <a:srgbClr val="8BC057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g1ef906b2d3b_0_153"/>
          <p:cNvSpPr/>
          <p:nvPr/>
        </p:nvSpPr>
        <p:spPr>
          <a:xfrm>
            <a:off x="5368125" y="113725"/>
            <a:ext cx="1827300" cy="113700"/>
          </a:xfrm>
          <a:prstGeom prst="rect">
            <a:avLst/>
          </a:prstGeom>
          <a:solidFill>
            <a:srgbClr val="4D684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g1ef906b2d3b_0_153"/>
          <p:cNvSpPr/>
          <p:nvPr/>
        </p:nvSpPr>
        <p:spPr>
          <a:xfrm>
            <a:off x="7316700" y="113725"/>
            <a:ext cx="1827300" cy="113700"/>
          </a:xfrm>
          <a:prstGeom prst="rect">
            <a:avLst/>
          </a:prstGeom>
          <a:solidFill>
            <a:srgbClr val="8BC057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g1ef906b2d3b_0_153"/>
          <p:cNvSpPr/>
          <p:nvPr/>
        </p:nvSpPr>
        <p:spPr>
          <a:xfrm>
            <a:off x="3419550" y="113725"/>
            <a:ext cx="1827300" cy="113700"/>
          </a:xfrm>
          <a:prstGeom prst="rect">
            <a:avLst/>
          </a:prstGeom>
          <a:solidFill>
            <a:srgbClr val="8BC057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g1ef906b2d3b_0_153"/>
          <p:cNvSpPr/>
          <p:nvPr/>
        </p:nvSpPr>
        <p:spPr>
          <a:xfrm>
            <a:off x="1470975" y="113725"/>
            <a:ext cx="1827300" cy="113700"/>
          </a:xfrm>
          <a:prstGeom prst="rect">
            <a:avLst/>
          </a:prstGeom>
          <a:solidFill>
            <a:srgbClr val="4D684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g1ef906b2d3b_0_15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4D684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 sz="2700" dirty="0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METHODOLOGY</a:t>
            </a:r>
            <a:endParaRPr sz="2700" dirty="0">
              <a:solidFill>
                <a:schemeClr val="lt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4" name="Google Shape;144;g1ef906b2d3b_0_153"/>
          <p:cNvSpPr/>
          <p:nvPr/>
        </p:nvSpPr>
        <p:spPr>
          <a:xfrm>
            <a:off x="129647" y="4972925"/>
            <a:ext cx="8891511" cy="113700"/>
          </a:xfrm>
          <a:prstGeom prst="rect">
            <a:avLst/>
          </a:prstGeom>
          <a:solidFill>
            <a:srgbClr val="4D684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en" sz="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J. Rodriguez </a:t>
            </a:r>
            <a:r>
              <a:rPr lang="en" sz="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Guevárez</a:t>
            </a:r>
            <a:r>
              <a:rPr lang="en" sz="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, K. Martes Cruz : Using </a:t>
            </a:r>
            <a:r>
              <a:rPr lang="en" sz="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Iot</a:t>
            </a:r>
            <a:r>
              <a:rPr lang="en" sz="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Technologies To Monitor and Control Hydroponic Systems</a:t>
            </a:r>
            <a:endParaRPr sz="6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044B17-E00A-2D1B-30DE-B2B7536516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017725"/>
            <a:ext cx="8520600" cy="3416400"/>
          </a:xfrm>
        </p:spPr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PR" dirty="0">
                <a:latin typeface="Calibri" panose="020F0502020204030204" pitchFamily="34" charset="0"/>
                <a:cs typeface="Calibri" panose="020F0502020204030204" pitchFamily="34" charset="0"/>
              </a:rPr>
              <a:t>PCB Images</a:t>
            </a:r>
          </a:p>
          <a:p>
            <a:pPr lvl="1">
              <a:lnSpc>
                <a:spcPct val="100000"/>
              </a:lnSpc>
              <a:buFont typeface="System Font Regular"/>
              <a:buChar char="+"/>
            </a:pPr>
            <a:endParaRPr lang="en-P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buNone/>
            </a:pPr>
            <a:endParaRPr lang="en-P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33665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/>
            </a:gs>
            <a:gs pos="100000">
              <a:srgbClr val="8BC057"/>
            </a:gs>
          </a:gsLst>
          <a:lin ang="5400000" scaled="0"/>
        </a:gra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ef906b2d3b_0_1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 b="1"/>
              <a:t>12</a:t>
            </a:fld>
            <a:endParaRPr b="1" dirty="0"/>
          </a:p>
        </p:txBody>
      </p:sp>
      <p:sp>
        <p:nvSpPr>
          <p:cNvPr id="135" name="Google Shape;135;g1ef906b2d3b_0_153"/>
          <p:cNvSpPr/>
          <p:nvPr/>
        </p:nvSpPr>
        <p:spPr>
          <a:xfrm>
            <a:off x="0" y="113725"/>
            <a:ext cx="1349700" cy="113700"/>
          </a:xfrm>
          <a:prstGeom prst="rect">
            <a:avLst/>
          </a:prstGeom>
          <a:solidFill>
            <a:srgbClr val="8BC057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g1ef906b2d3b_0_153"/>
          <p:cNvSpPr/>
          <p:nvPr/>
        </p:nvSpPr>
        <p:spPr>
          <a:xfrm>
            <a:off x="5368125" y="113725"/>
            <a:ext cx="1827300" cy="113700"/>
          </a:xfrm>
          <a:prstGeom prst="rect">
            <a:avLst/>
          </a:prstGeom>
          <a:solidFill>
            <a:srgbClr val="4D684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g1ef906b2d3b_0_153"/>
          <p:cNvSpPr/>
          <p:nvPr/>
        </p:nvSpPr>
        <p:spPr>
          <a:xfrm>
            <a:off x="7316700" y="113725"/>
            <a:ext cx="1827300" cy="113700"/>
          </a:xfrm>
          <a:prstGeom prst="rect">
            <a:avLst/>
          </a:prstGeom>
          <a:solidFill>
            <a:srgbClr val="8BC057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g1ef906b2d3b_0_153"/>
          <p:cNvSpPr/>
          <p:nvPr/>
        </p:nvSpPr>
        <p:spPr>
          <a:xfrm>
            <a:off x="3419550" y="113725"/>
            <a:ext cx="1827300" cy="113700"/>
          </a:xfrm>
          <a:prstGeom prst="rect">
            <a:avLst/>
          </a:prstGeom>
          <a:solidFill>
            <a:srgbClr val="8BC057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g1ef906b2d3b_0_153"/>
          <p:cNvSpPr/>
          <p:nvPr/>
        </p:nvSpPr>
        <p:spPr>
          <a:xfrm>
            <a:off x="1470975" y="113725"/>
            <a:ext cx="1827300" cy="113700"/>
          </a:xfrm>
          <a:prstGeom prst="rect">
            <a:avLst/>
          </a:prstGeom>
          <a:solidFill>
            <a:srgbClr val="4D684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g1ef906b2d3b_0_15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4D684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 sz="2700" dirty="0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METHODOLOGY</a:t>
            </a:r>
            <a:endParaRPr sz="2700" dirty="0">
              <a:solidFill>
                <a:schemeClr val="lt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4" name="Google Shape;144;g1ef906b2d3b_0_153"/>
          <p:cNvSpPr/>
          <p:nvPr/>
        </p:nvSpPr>
        <p:spPr>
          <a:xfrm>
            <a:off x="129647" y="4972925"/>
            <a:ext cx="8891511" cy="113700"/>
          </a:xfrm>
          <a:prstGeom prst="rect">
            <a:avLst/>
          </a:prstGeom>
          <a:solidFill>
            <a:srgbClr val="4D684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en" sz="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J. Rodriguez </a:t>
            </a:r>
            <a:r>
              <a:rPr lang="en" sz="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Guevárez</a:t>
            </a:r>
            <a:r>
              <a:rPr lang="en" sz="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, K. Martes Cruz : Using </a:t>
            </a:r>
            <a:r>
              <a:rPr lang="en" sz="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Iot</a:t>
            </a:r>
            <a:r>
              <a:rPr lang="en" sz="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Technologies To Monitor and Control Hydroponic Systems</a:t>
            </a:r>
            <a:endParaRPr sz="6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044B17-E00A-2D1B-30DE-B2B7536516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017725"/>
            <a:ext cx="8520600" cy="3416400"/>
          </a:xfrm>
        </p:spPr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PR" dirty="0">
                <a:latin typeface="Calibri" panose="020F0502020204030204" pitchFamily="34" charset="0"/>
                <a:cs typeface="Calibri" panose="020F0502020204030204" pitchFamily="34" charset="0"/>
              </a:rPr>
              <a:t>Web App:</a:t>
            </a:r>
          </a:p>
          <a:p>
            <a:pPr lvl="1">
              <a:lnSpc>
                <a:spcPct val="100000"/>
              </a:lnSpc>
              <a:buFont typeface="System Font Regular"/>
              <a:buChar char="+"/>
            </a:pPr>
            <a:endParaRPr lang="en-P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buNone/>
            </a:pPr>
            <a:endParaRPr lang="en-P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278854-4274-D3B1-3CD4-38A8AE3D2C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4625" y="1100476"/>
            <a:ext cx="6074628" cy="3562741"/>
          </a:xfrm>
          <a:prstGeom prst="rect">
            <a:avLst/>
          </a:prstGeom>
          <a:effectLst>
            <a:softEdge rad="25400"/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B16D439-63C1-2066-8C49-64C6173D08EA}"/>
              </a:ext>
            </a:extLst>
          </p:cNvPr>
          <p:cNvSpPr txBox="1"/>
          <p:nvPr/>
        </p:nvSpPr>
        <p:spPr>
          <a:xfrm>
            <a:off x="4605850" y="4589944"/>
            <a:ext cx="16321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R" dirty="0">
                <a:latin typeface="Calibri" panose="020F0502020204030204" pitchFamily="34" charset="0"/>
                <a:cs typeface="Calibri" panose="020F0502020204030204" pitchFamily="34" charset="0"/>
              </a:rPr>
              <a:t>Figure x: Login Page</a:t>
            </a:r>
          </a:p>
        </p:txBody>
      </p:sp>
    </p:spTree>
    <p:extLst>
      <p:ext uri="{BB962C8B-B14F-4D97-AF65-F5344CB8AC3E}">
        <p14:creationId xmlns:p14="http://schemas.microsoft.com/office/powerpoint/2010/main" val="16975055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/>
            </a:gs>
            <a:gs pos="100000">
              <a:srgbClr val="8BC057"/>
            </a:gs>
          </a:gsLst>
          <a:lin ang="5400000" scaled="0"/>
        </a:gra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ef906b2d3b_0_1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 b="1"/>
              <a:t>13</a:t>
            </a:fld>
            <a:endParaRPr b="1" dirty="0"/>
          </a:p>
        </p:txBody>
      </p:sp>
      <p:sp>
        <p:nvSpPr>
          <p:cNvPr id="135" name="Google Shape;135;g1ef906b2d3b_0_153"/>
          <p:cNvSpPr/>
          <p:nvPr/>
        </p:nvSpPr>
        <p:spPr>
          <a:xfrm>
            <a:off x="0" y="113725"/>
            <a:ext cx="1349700" cy="113700"/>
          </a:xfrm>
          <a:prstGeom prst="rect">
            <a:avLst/>
          </a:prstGeom>
          <a:solidFill>
            <a:srgbClr val="8BC057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g1ef906b2d3b_0_153"/>
          <p:cNvSpPr/>
          <p:nvPr/>
        </p:nvSpPr>
        <p:spPr>
          <a:xfrm>
            <a:off x="5368125" y="113725"/>
            <a:ext cx="1827300" cy="113700"/>
          </a:xfrm>
          <a:prstGeom prst="rect">
            <a:avLst/>
          </a:prstGeom>
          <a:solidFill>
            <a:srgbClr val="4D684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g1ef906b2d3b_0_153"/>
          <p:cNvSpPr/>
          <p:nvPr/>
        </p:nvSpPr>
        <p:spPr>
          <a:xfrm>
            <a:off x="7316700" y="113725"/>
            <a:ext cx="1827300" cy="113700"/>
          </a:xfrm>
          <a:prstGeom prst="rect">
            <a:avLst/>
          </a:prstGeom>
          <a:solidFill>
            <a:srgbClr val="8BC057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g1ef906b2d3b_0_153"/>
          <p:cNvSpPr/>
          <p:nvPr/>
        </p:nvSpPr>
        <p:spPr>
          <a:xfrm>
            <a:off x="3419550" y="113725"/>
            <a:ext cx="1827300" cy="113700"/>
          </a:xfrm>
          <a:prstGeom prst="rect">
            <a:avLst/>
          </a:prstGeom>
          <a:solidFill>
            <a:srgbClr val="8BC057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g1ef906b2d3b_0_153"/>
          <p:cNvSpPr/>
          <p:nvPr/>
        </p:nvSpPr>
        <p:spPr>
          <a:xfrm>
            <a:off x="1470975" y="113725"/>
            <a:ext cx="1827300" cy="113700"/>
          </a:xfrm>
          <a:prstGeom prst="rect">
            <a:avLst/>
          </a:prstGeom>
          <a:solidFill>
            <a:srgbClr val="4D684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g1ef906b2d3b_0_15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4D684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 sz="2700" dirty="0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METHODOLOGY</a:t>
            </a:r>
            <a:endParaRPr sz="2700" dirty="0">
              <a:solidFill>
                <a:schemeClr val="lt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4" name="Google Shape;144;g1ef906b2d3b_0_153"/>
          <p:cNvSpPr/>
          <p:nvPr/>
        </p:nvSpPr>
        <p:spPr>
          <a:xfrm>
            <a:off x="129647" y="4972925"/>
            <a:ext cx="8891511" cy="113700"/>
          </a:xfrm>
          <a:prstGeom prst="rect">
            <a:avLst/>
          </a:prstGeom>
          <a:solidFill>
            <a:srgbClr val="4D684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en" sz="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J. Rodriguez </a:t>
            </a:r>
            <a:r>
              <a:rPr lang="en" sz="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Guevárez</a:t>
            </a:r>
            <a:r>
              <a:rPr lang="en" sz="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, K. Martes Cruz : Using </a:t>
            </a:r>
            <a:r>
              <a:rPr lang="en" sz="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Iot</a:t>
            </a:r>
            <a:r>
              <a:rPr lang="en" sz="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Technologies To Monitor and Control Hydroponic Systems</a:t>
            </a:r>
            <a:endParaRPr sz="6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044B17-E00A-2D1B-30DE-B2B7536516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017725"/>
            <a:ext cx="8520600" cy="3416400"/>
          </a:xfrm>
        </p:spPr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PR" dirty="0">
                <a:latin typeface="Calibri" panose="020F0502020204030204" pitchFamily="34" charset="0"/>
                <a:cs typeface="Calibri" panose="020F0502020204030204" pitchFamily="34" charset="0"/>
              </a:rPr>
              <a:t>Web App:</a:t>
            </a:r>
          </a:p>
          <a:p>
            <a:pPr lvl="1">
              <a:lnSpc>
                <a:spcPct val="100000"/>
              </a:lnSpc>
              <a:buFont typeface="System Font Regular"/>
              <a:buChar char="+"/>
            </a:pPr>
            <a:endParaRPr lang="en-P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buNone/>
            </a:pPr>
            <a:endParaRPr lang="en-P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B16D439-63C1-2066-8C49-64C6173D08EA}"/>
              </a:ext>
            </a:extLst>
          </p:cNvPr>
          <p:cNvSpPr txBox="1"/>
          <p:nvPr/>
        </p:nvSpPr>
        <p:spPr>
          <a:xfrm>
            <a:off x="4605850" y="4589944"/>
            <a:ext cx="16177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R" dirty="0">
                <a:latin typeface="Calibri" panose="020F0502020204030204" pitchFamily="34" charset="0"/>
                <a:cs typeface="Calibri" panose="020F0502020204030204" pitchFamily="34" charset="0"/>
              </a:rPr>
              <a:t>Figure x: Main Page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00D603-8DC5-1745-91F2-68DD8C0598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1992" y="1101638"/>
            <a:ext cx="6076774" cy="3564000"/>
          </a:xfrm>
          <a:prstGeom prst="rect">
            <a:avLst/>
          </a:prstGeom>
          <a:effectLst>
            <a:softEdge rad="25400"/>
          </a:effectLst>
        </p:spPr>
      </p:pic>
    </p:spTree>
    <p:extLst>
      <p:ext uri="{BB962C8B-B14F-4D97-AF65-F5344CB8AC3E}">
        <p14:creationId xmlns:p14="http://schemas.microsoft.com/office/powerpoint/2010/main" val="9308404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/>
            </a:gs>
            <a:gs pos="100000">
              <a:srgbClr val="8BC057"/>
            </a:gs>
          </a:gsLst>
          <a:lin ang="5400000" scaled="0"/>
        </a:gra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ef906b2d3b_0_1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 b="1"/>
              <a:t>14</a:t>
            </a:fld>
            <a:endParaRPr b="1" dirty="0"/>
          </a:p>
        </p:txBody>
      </p:sp>
      <p:sp>
        <p:nvSpPr>
          <p:cNvPr id="135" name="Google Shape;135;g1ef906b2d3b_0_153"/>
          <p:cNvSpPr/>
          <p:nvPr/>
        </p:nvSpPr>
        <p:spPr>
          <a:xfrm>
            <a:off x="0" y="113725"/>
            <a:ext cx="1349700" cy="113700"/>
          </a:xfrm>
          <a:prstGeom prst="rect">
            <a:avLst/>
          </a:prstGeom>
          <a:solidFill>
            <a:srgbClr val="8BC057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g1ef906b2d3b_0_153"/>
          <p:cNvSpPr/>
          <p:nvPr/>
        </p:nvSpPr>
        <p:spPr>
          <a:xfrm>
            <a:off x="5368125" y="113725"/>
            <a:ext cx="1827300" cy="113700"/>
          </a:xfrm>
          <a:prstGeom prst="rect">
            <a:avLst/>
          </a:prstGeom>
          <a:solidFill>
            <a:srgbClr val="4D684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g1ef906b2d3b_0_153"/>
          <p:cNvSpPr/>
          <p:nvPr/>
        </p:nvSpPr>
        <p:spPr>
          <a:xfrm>
            <a:off x="7316700" y="113725"/>
            <a:ext cx="1827300" cy="113700"/>
          </a:xfrm>
          <a:prstGeom prst="rect">
            <a:avLst/>
          </a:prstGeom>
          <a:solidFill>
            <a:srgbClr val="8BC057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g1ef906b2d3b_0_153"/>
          <p:cNvSpPr/>
          <p:nvPr/>
        </p:nvSpPr>
        <p:spPr>
          <a:xfrm>
            <a:off x="3419550" y="113725"/>
            <a:ext cx="1827300" cy="113700"/>
          </a:xfrm>
          <a:prstGeom prst="rect">
            <a:avLst/>
          </a:prstGeom>
          <a:solidFill>
            <a:srgbClr val="8BC057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g1ef906b2d3b_0_153"/>
          <p:cNvSpPr/>
          <p:nvPr/>
        </p:nvSpPr>
        <p:spPr>
          <a:xfrm>
            <a:off x="1470975" y="113725"/>
            <a:ext cx="1827300" cy="113700"/>
          </a:xfrm>
          <a:prstGeom prst="rect">
            <a:avLst/>
          </a:prstGeom>
          <a:solidFill>
            <a:srgbClr val="4D684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g1ef906b2d3b_0_15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4D684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 sz="2700" dirty="0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METHODOLOGY</a:t>
            </a:r>
            <a:endParaRPr sz="2700" dirty="0">
              <a:solidFill>
                <a:schemeClr val="lt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4" name="Google Shape;144;g1ef906b2d3b_0_153"/>
          <p:cNvSpPr/>
          <p:nvPr/>
        </p:nvSpPr>
        <p:spPr>
          <a:xfrm>
            <a:off x="129647" y="4972925"/>
            <a:ext cx="8891511" cy="113700"/>
          </a:xfrm>
          <a:prstGeom prst="rect">
            <a:avLst/>
          </a:prstGeom>
          <a:solidFill>
            <a:srgbClr val="4D684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en" sz="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J. Rodriguez </a:t>
            </a:r>
            <a:r>
              <a:rPr lang="en" sz="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Guevárez</a:t>
            </a:r>
            <a:r>
              <a:rPr lang="en" sz="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, K. Martes Cruz : Using </a:t>
            </a:r>
            <a:r>
              <a:rPr lang="en" sz="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Iot</a:t>
            </a:r>
            <a:r>
              <a:rPr lang="en" sz="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Technologies To Monitor and Control Hydroponic Systems</a:t>
            </a:r>
            <a:endParaRPr sz="6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044B17-E00A-2D1B-30DE-B2B7536516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017725"/>
            <a:ext cx="8520600" cy="3416400"/>
          </a:xfrm>
        </p:spPr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PR" dirty="0">
                <a:latin typeface="Calibri" panose="020F0502020204030204" pitchFamily="34" charset="0"/>
                <a:cs typeface="Calibri" panose="020F0502020204030204" pitchFamily="34" charset="0"/>
              </a:rPr>
              <a:t>Web App:</a:t>
            </a:r>
          </a:p>
          <a:p>
            <a:pPr lvl="1">
              <a:lnSpc>
                <a:spcPct val="100000"/>
              </a:lnSpc>
              <a:buFont typeface="System Font Regular"/>
              <a:buChar char="+"/>
            </a:pPr>
            <a:endParaRPr lang="en-P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buNone/>
            </a:pPr>
            <a:endParaRPr lang="en-P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B16D439-63C1-2066-8C49-64C6173D08EA}"/>
              </a:ext>
            </a:extLst>
          </p:cNvPr>
          <p:cNvSpPr txBox="1"/>
          <p:nvPr/>
        </p:nvSpPr>
        <p:spPr>
          <a:xfrm>
            <a:off x="4605850" y="4589944"/>
            <a:ext cx="17123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R" dirty="0">
                <a:latin typeface="Calibri" panose="020F0502020204030204" pitchFamily="34" charset="0"/>
                <a:cs typeface="Calibri" panose="020F0502020204030204" pitchFamily="34" charset="0"/>
              </a:rPr>
              <a:t>Figure x: Charts Page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00D603-8DC5-1745-91F2-68DD8C0598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1992" y="1101638"/>
            <a:ext cx="6076774" cy="3564000"/>
          </a:xfrm>
          <a:prstGeom prst="rect">
            <a:avLst/>
          </a:prstGeom>
          <a:effectLst>
            <a:softEdge rad="25400"/>
          </a:effec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E7DE4A3-7882-A497-D5B1-8BA76D7604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95684" y="1110347"/>
            <a:ext cx="6076774" cy="3564000"/>
          </a:xfrm>
          <a:prstGeom prst="rect">
            <a:avLst/>
          </a:prstGeom>
          <a:effectLst>
            <a:softEdge rad="25400"/>
          </a:effectLst>
        </p:spPr>
      </p:pic>
    </p:spTree>
    <p:extLst>
      <p:ext uri="{BB962C8B-B14F-4D97-AF65-F5344CB8AC3E}">
        <p14:creationId xmlns:p14="http://schemas.microsoft.com/office/powerpoint/2010/main" val="9245299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ce63943b45_0_6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 b="1"/>
              <a:t>15</a:t>
            </a:fld>
            <a:endParaRPr b="1"/>
          </a:p>
        </p:txBody>
      </p:sp>
      <p:sp>
        <p:nvSpPr>
          <p:cNvPr id="225" name="Google Shape;225;g2ce63943b45_0_61"/>
          <p:cNvSpPr/>
          <p:nvPr/>
        </p:nvSpPr>
        <p:spPr>
          <a:xfrm>
            <a:off x="0" y="113725"/>
            <a:ext cx="1349700" cy="113700"/>
          </a:xfrm>
          <a:prstGeom prst="rect">
            <a:avLst/>
          </a:prstGeom>
          <a:solidFill>
            <a:srgbClr val="CC0000"/>
          </a:solidFill>
          <a:ln w="952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g2ce63943b45_0_61"/>
          <p:cNvSpPr/>
          <p:nvPr/>
        </p:nvSpPr>
        <p:spPr>
          <a:xfrm>
            <a:off x="5368125" y="113725"/>
            <a:ext cx="1827300" cy="113700"/>
          </a:xfrm>
          <a:prstGeom prst="rect">
            <a:avLst/>
          </a:prstGeom>
          <a:solidFill>
            <a:srgbClr val="051933"/>
          </a:solidFill>
          <a:ln w="9525" cap="flat" cmpd="sng">
            <a:solidFill>
              <a:srgbClr val="05193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g2ce63943b45_0_61"/>
          <p:cNvSpPr/>
          <p:nvPr/>
        </p:nvSpPr>
        <p:spPr>
          <a:xfrm>
            <a:off x="7316700" y="113725"/>
            <a:ext cx="1827300" cy="113700"/>
          </a:xfrm>
          <a:prstGeom prst="rect">
            <a:avLst/>
          </a:prstGeom>
          <a:solidFill>
            <a:srgbClr val="CC0000"/>
          </a:solidFill>
          <a:ln w="952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g2ce63943b45_0_61"/>
          <p:cNvSpPr/>
          <p:nvPr/>
        </p:nvSpPr>
        <p:spPr>
          <a:xfrm>
            <a:off x="3419550" y="113725"/>
            <a:ext cx="1827300" cy="113700"/>
          </a:xfrm>
          <a:prstGeom prst="rect">
            <a:avLst/>
          </a:prstGeom>
          <a:solidFill>
            <a:srgbClr val="CC0000"/>
          </a:solidFill>
          <a:ln w="952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g2ce63943b45_0_61"/>
          <p:cNvSpPr/>
          <p:nvPr/>
        </p:nvSpPr>
        <p:spPr>
          <a:xfrm>
            <a:off x="1470975" y="113725"/>
            <a:ext cx="1827300" cy="113700"/>
          </a:xfrm>
          <a:prstGeom prst="rect">
            <a:avLst/>
          </a:prstGeom>
          <a:solidFill>
            <a:srgbClr val="051933"/>
          </a:solidFill>
          <a:ln w="9525" cap="flat" cmpd="sng">
            <a:solidFill>
              <a:srgbClr val="05193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g2ce63943b45_0_6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051933"/>
          </a:solidFill>
          <a:ln w="9525" cap="flat" cmpd="sng">
            <a:solidFill>
              <a:srgbClr val="05193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>
                <a:solidFill>
                  <a:schemeClr val="lt1"/>
                </a:solidFill>
              </a:rPr>
              <a:t>METHODOLOGY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31" name="Google Shape;231;g2ce63943b45_0_61"/>
          <p:cNvSpPr txBox="1"/>
          <p:nvPr/>
        </p:nvSpPr>
        <p:spPr>
          <a:xfrm>
            <a:off x="1932000" y="4551556"/>
            <a:ext cx="48024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chemeClr val="dk1"/>
                </a:solidFill>
              </a:rPr>
              <a:t>Figure 2.</a:t>
            </a:r>
            <a:r>
              <a:rPr lang="en" sz="1100">
                <a:solidFill>
                  <a:schemeClr val="dk1"/>
                </a:solidFill>
              </a:rPr>
              <a:t> Image Stitching System Cognitive Map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232" name="Google Shape;232;g2ce63943b45_0_61"/>
          <p:cNvSpPr/>
          <p:nvPr/>
        </p:nvSpPr>
        <p:spPr>
          <a:xfrm>
            <a:off x="4572000" y="4967625"/>
            <a:ext cx="4572000" cy="113700"/>
          </a:xfrm>
          <a:prstGeom prst="rect">
            <a:avLst/>
          </a:prstGeom>
          <a:solidFill>
            <a:srgbClr val="051933"/>
          </a:solidFill>
          <a:ln w="9525" cap="flat" cmpd="sng">
            <a:solidFill>
              <a:srgbClr val="05193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en" sz="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Rapid Systems Prototyping Laboratory</a:t>
            </a:r>
            <a:endParaRPr sz="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g2ce63943b45_0_61"/>
          <p:cNvSpPr/>
          <p:nvPr/>
        </p:nvSpPr>
        <p:spPr>
          <a:xfrm>
            <a:off x="0" y="4967625"/>
            <a:ext cx="4572000" cy="113700"/>
          </a:xfrm>
          <a:prstGeom prst="rect">
            <a:avLst/>
          </a:prstGeom>
          <a:solidFill>
            <a:srgbClr val="CC0000"/>
          </a:solidFill>
          <a:ln w="952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en" sz="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H. Rodríguez, A. Malpica, W. Muñiz, E. Camuy: Study of 4K Image Stitching Strategies for Efficient Embedded Implementation</a:t>
            </a:r>
            <a:endParaRPr sz="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4" name="Google Shape;234;g2ce63943b45_0_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7950" y="1116875"/>
            <a:ext cx="7507200" cy="3434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2ce63943b45_0_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 b="1"/>
              <a:t>16</a:t>
            </a:fld>
            <a:endParaRPr b="1"/>
          </a:p>
        </p:txBody>
      </p:sp>
      <p:sp>
        <p:nvSpPr>
          <p:cNvPr id="270" name="Google Shape;270;g2ce63943b45_0_41"/>
          <p:cNvSpPr/>
          <p:nvPr/>
        </p:nvSpPr>
        <p:spPr>
          <a:xfrm>
            <a:off x="0" y="113725"/>
            <a:ext cx="1349700" cy="113700"/>
          </a:xfrm>
          <a:prstGeom prst="rect">
            <a:avLst/>
          </a:prstGeom>
          <a:solidFill>
            <a:srgbClr val="CC0000"/>
          </a:solidFill>
          <a:ln w="952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g2ce63943b45_0_41"/>
          <p:cNvSpPr/>
          <p:nvPr/>
        </p:nvSpPr>
        <p:spPr>
          <a:xfrm>
            <a:off x="5368125" y="113725"/>
            <a:ext cx="1827300" cy="113700"/>
          </a:xfrm>
          <a:prstGeom prst="rect">
            <a:avLst/>
          </a:prstGeom>
          <a:solidFill>
            <a:srgbClr val="051933"/>
          </a:solidFill>
          <a:ln w="9525" cap="flat" cmpd="sng">
            <a:solidFill>
              <a:srgbClr val="05193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g2ce63943b45_0_41"/>
          <p:cNvSpPr/>
          <p:nvPr/>
        </p:nvSpPr>
        <p:spPr>
          <a:xfrm>
            <a:off x="7316700" y="113725"/>
            <a:ext cx="1827300" cy="113700"/>
          </a:xfrm>
          <a:prstGeom prst="rect">
            <a:avLst/>
          </a:prstGeom>
          <a:solidFill>
            <a:srgbClr val="CC0000"/>
          </a:solidFill>
          <a:ln w="952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g2ce63943b45_0_41"/>
          <p:cNvSpPr/>
          <p:nvPr/>
        </p:nvSpPr>
        <p:spPr>
          <a:xfrm>
            <a:off x="3419550" y="113725"/>
            <a:ext cx="1827300" cy="113700"/>
          </a:xfrm>
          <a:prstGeom prst="rect">
            <a:avLst/>
          </a:prstGeom>
          <a:solidFill>
            <a:srgbClr val="CC0000"/>
          </a:solidFill>
          <a:ln w="952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g2ce63943b45_0_41"/>
          <p:cNvSpPr/>
          <p:nvPr/>
        </p:nvSpPr>
        <p:spPr>
          <a:xfrm>
            <a:off x="1470975" y="113725"/>
            <a:ext cx="1827300" cy="113700"/>
          </a:xfrm>
          <a:prstGeom prst="rect">
            <a:avLst/>
          </a:prstGeom>
          <a:solidFill>
            <a:srgbClr val="051933"/>
          </a:solidFill>
          <a:ln w="9525" cap="flat" cmpd="sng">
            <a:solidFill>
              <a:srgbClr val="05193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g2ce63943b45_0_4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051933"/>
          </a:solidFill>
          <a:ln w="9525" cap="flat" cmpd="sng">
            <a:solidFill>
              <a:srgbClr val="05193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>
                <a:solidFill>
                  <a:schemeClr val="lt1"/>
                </a:solidFill>
              </a:rPr>
              <a:t>SYSTEM OPERATION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76" name="Google Shape;276;g2ce63943b45_0_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8675" y="950600"/>
            <a:ext cx="6549048" cy="3712625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g2ce63943b45_0_41"/>
          <p:cNvSpPr txBox="1"/>
          <p:nvPr/>
        </p:nvSpPr>
        <p:spPr>
          <a:xfrm>
            <a:off x="3228300" y="4561225"/>
            <a:ext cx="26874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chemeClr val="dk1"/>
                </a:solidFill>
              </a:rPr>
              <a:t>Figure 5.</a:t>
            </a:r>
            <a:r>
              <a:rPr lang="en" sz="1100">
                <a:solidFill>
                  <a:schemeClr val="dk1"/>
                </a:solidFill>
              </a:rPr>
              <a:t> Finite State Machine Diagram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278" name="Google Shape;278;g2ce63943b45_0_41"/>
          <p:cNvSpPr/>
          <p:nvPr/>
        </p:nvSpPr>
        <p:spPr>
          <a:xfrm>
            <a:off x="4572000" y="4967625"/>
            <a:ext cx="4572000" cy="113700"/>
          </a:xfrm>
          <a:prstGeom prst="rect">
            <a:avLst/>
          </a:prstGeom>
          <a:solidFill>
            <a:srgbClr val="051933"/>
          </a:solidFill>
          <a:ln w="9525" cap="flat" cmpd="sng">
            <a:solidFill>
              <a:srgbClr val="05193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en" sz="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Rapid Systems Prototyping Laboratory</a:t>
            </a:r>
            <a:endParaRPr sz="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g2ce63943b45_0_41"/>
          <p:cNvSpPr/>
          <p:nvPr/>
        </p:nvSpPr>
        <p:spPr>
          <a:xfrm>
            <a:off x="0" y="4967625"/>
            <a:ext cx="4572000" cy="113700"/>
          </a:xfrm>
          <a:prstGeom prst="rect">
            <a:avLst/>
          </a:prstGeom>
          <a:solidFill>
            <a:srgbClr val="CC0000"/>
          </a:solidFill>
          <a:ln w="952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en" sz="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H. Rodríguez, A. Malpica, W. Muñiz, E. Camuy: Study of 4K Image Stitching Strategies for Efficient Embedded Implementation</a:t>
            </a:r>
            <a:endParaRPr sz="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1f305f8dca9_0_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 b="1"/>
              <a:t>17</a:t>
            </a:fld>
            <a:endParaRPr b="1"/>
          </a:p>
        </p:txBody>
      </p:sp>
      <p:sp>
        <p:nvSpPr>
          <p:cNvPr id="373" name="Google Shape;373;g1f305f8dca9_0_32"/>
          <p:cNvSpPr/>
          <p:nvPr/>
        </p:nvSpPr>
        <p:spPr>
          <a:xfrm>
            <a:off x="0" y="113725"/>
            <a:ext cx="1349700" cy="113700"/>
          </a:xfrm>
          <a:prstGeom prst="rect">
            <a:avLst/>
          </a:prstGeom>
          <a:solidFill>
            <a:srgbClr val="CC0000"/>
          </a:solidFill>
          <a:ln w="952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4" name="Google Shape;374;g1f305f8dca9_0_32"/>
          <p:cNvSpPr/>
          <p:nvPr/>
        </p:nvSpPr>
        <p:spPr>
          <a:xfrm>
            <a:off x="5368125" y="113725"/>
            <a:ext cx="1827300" cy="113700"/>
          </a:xfrm>
          <a:prstGeom prst="rect">
            <a:avLst/>
          </a:prstGeom>
          <a:solidFill>
            <a:srgbClr val="051933"/>
          </a:solidFill>
          <a:ln w="9525" cap="flat" cmpd="sng">
            <a:solidFill>
              <a:srgbClr val="05193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5" name="Google Shape;375;g1f305f8dca9_0_32"/>
          <p:cNvSpPr/>
          <p:nvPr/>
        </p:nvSpPr>
        <p:spPr>
          <a:xfrm>
            <a:off x="7316700" y="113725"/>
            <a:ext cx="1827300" cy="113700"/>
          </a:xfrm>
          <a:prstGeom prst="rect">
            <a:avLst/>
          </a:prstGeom>
          <a:solidFill>
            <a:srgbClr val="CC0000"/>
          </a:solidFill>
          <a:ln w="952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6" name="Google Shape;376;g1f305f8dca9_0_32"/>
          <p:cNvSpPr/>
          <p:nvPr/>
        </p:nvSpPr>
        <p:spPr>
          <a:xfrm>
            <a:off x="3419550" y="113725"/>
            <a:ext cx="1827300" cy="113700"/>
          </a:xfrm>
          <a:prstGeom prst="rect">
            <a:avLst/>
          </a:prstGeom>
          <a:solidFill>
            <a:srgbClr val="CC0000"/>
          </a:solidFill>
          <a:ln w="952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Google Shape;377;g1f305f8dca9_0_32"/>
          <p:cNvSpPr/>
          <p:nvPr/>
        </p:nvSpPr>
        <p:spPr>
          <a:xfrm>
            <a:off x="1470975" y="113725"/>
            <a:ext cx="1827300" cy="113700"/>
          </a:xfrm>
          <a:prstGeom prst="rect">
            <a:avLst/>
          </a:prstGeom>
          <a:solidFill>
            <a:srgbClr val="051933"/>
          </a:solidFill>
          <a:ln w="9525" cap="flat" cmpd="sng">
            <a:solidFill>
              <a:srgbClr val="05193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8" name="Google Shape;378;g1f305f8dca9_0_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051933"/>
          </a:solidFill>
          <a:ln w="9525" cap="flat" cmpd="sng">
            <a:solidFill>
              <a:srgbClr val="05193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>
                <a:solidFill>
                  <a:schemeClr val="lt1"/>
                </a:solidFill>
              </a:rPr>
              <a:t>RESULTS | EMBEDDED PLATFORM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79" name="Google Shape;379;g1f305f8dca9_0_32"/>
          <p:cNvSpPr txBox="1">
            <a:spLocks noGrp="1"/>
          </p:cNvSpPr>
          <p:nvPr>
            <p:ph type="body" idx="1"/>
          </p:nvPr>
        </p:nvSpPr>
        <p:spPr>
          <a:xfrm>
            <a:off x="311700" y="1240325"/>
            <a:ext cx="4404900" cy="372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80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Manufacture completed with electronic and mechanical system alongside system enclosure.</a:t>
            </a:r>
            <a:endParaRPr/>
          </a:p>
          <a:p>
            <a:pPr marL="457200" lvl="0" indent="-317500" algn="l" rtl="0">
              <a:lnSpc>
                <a:spcPct val="180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Motor System can change elevation up to 90 degrees and azimuth rotation up to 360 degrees.</a:t>
            </a:r>
            <a:endParaRPr sz="1400"/>
          </a:p>
          <a:p>
            <a:pPr marL="457200" lvl="0" indent="-317500" algn="l" rtl="0">
              <a:lnSpc>
                <a:spcPct val="180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Image Capture with a resolution up to 2592x1944 and storage operation functionality.</a:t>
            </a:r>
            <a:endParaRPr sz="1400"/>
          </a:p>
        </p:txBody>
      </p:sp>
      <p:pic>
        <p:nvPicPr>
          <p:cNvPr id="380" name="Google Shape;380;g1f305f8dca9_0_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45325" y="1253000"/>
            <a:ext cx="3755725" cy="2816807"/>
          </a:xfrm>
          <a:prstGeom prst="rect">
            <a:avLst/>
          </a:prstGeom>
          <a:noFill/>
          <a:ln>
            <a:noFill/>
          </a:ln>
        </p:spPr>
      </p:pic>
      <p:sp>
        <p:nvSpPr>
          <p:cNvPr id="381" name="Google Shape;381;g1f305f8dca9_0_32"/>
          <p:cNvSpPr txBox="1"/>
          <p:nvPr/>
        </p:nvSpPr>
        <p:spPr>
          <a:xfrm>
            <a:off x="5330538" y="4200375"/>
            <a:ext cx="29853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chemeClr val="dk1"/>
                </a:solidFill>
              </a:rPr>
              <a:t>Figure 18.</a:t>
            </a:r>
            <a:r>
              <a:rPr lang="en" sz="1100">
                <a:solidFill>
                  <a:schemeClr val="dk1"/>
                </a:solidFill>
              </a:rPr>
              <a:t> Image Stitching Process Diagram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382" name="Google Shape;382;g1f305f8dca9_0_32"/>
          <p:cNvSpPr/>
          <p:nvPr/>
        </p:nvSpPr>
        <p:spPr>
          <a:xfrm>
            <a:off x="4572000" y="4967625"/>
            <a:ext cx="4572000" cy="113700"/>
          </a:xfrm>
          <a:prstGeom prst="rect">
            <a:avLst/>
          </a:prstGeom>
          <a:solidFill>
            <a:srgbClr val="051933"/>
          </a:solidFill>
          <a:ln w="9525" cap="flat" cmpd="sng">
            <a:solidFill>
              <a:srgbClr val="05193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en" sz="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Rapid Systems Prototyping Laboratory</a:t>
            </a:r>
            <a:endParaRPr sz="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3" name="Google Shape;383;g1f305f8dca9_0_32"/>
          <p:cNvSpPr/>
          <p:nvPr/>
        </p:nvSpPr>
        <p:spPr>
          <a:xfrm>
            <a:off x="0" y="4967625"/>
            <a:ext cx="4572000" cy="113700"/>
          </a:xfrm>
          <a:prstGeom prst="rect">
            <a:avLst/>
          </a:prstGeom>
          <a:solidFill>
            <a:srgbClr val="CC0000"/>
          </a:solidFill>
          <a:ln w="952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en" sz="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H. Rodríguez, A. Malpica, W. Muñiz, E. Camuy: Study of 4K Image Stitching Strategies for Efficient Embedded Implementation</a:t>
            </a:r>
            <a:endParaRPr sz="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 shadeToTitle="1">
        <a:gradFill flip="none" rotWithShape="1">
          <a:gsLst>
            <a:gs pos="0">
              <a:schemeClr val="bg1"/>
            </a:gs>
            <a:gs pos="50000">
              <a:srgbClr val="8BC057"/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f598202acd_2_172"/>
          <p:cNvSpPr txBox="1">
            <a:spLocks noGrp="1"/>
          </p:cNvSpPr>
          <p:nvPr>
            <p:ph type="title"/>
          </p:nvPr>
        </p:nvSpPr>
        <p:spPr>
          <a:xfrm>
            <a:off x="0" y="1806825"/>
            <a:ext cx="9143999" cy="1542000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4D68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CONCLUSIONS</a:t>
            </a:r>
            <a:endParaRPr dirty="0">
              <a:solidFill>
                <a:srgbClr val="4D684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0" name="Google Shape;150;g1f598202acd_2_17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b="1"/>
              <a:t>18</a:t>
            </a:fld>
            <a:endParaRPr b="1"/>
          </a:p>
        </p:txBody>
      </p:sp>
    </p:spTree>
    <p:extLst>
      <p:ext uri="{BB962C8B-B14F-4D97-AF65-F5344CB8AC3E}">
        <p14:creationId xmlns:p14="http://schemas.microsoft.com/office/powerpoint/2010/main" val="22911706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/>
            </a:gs>
            <a:gs pos="100000">
              <a:srgbClr val="8BC057"/>
            </a:gs>
          </a:gsLst>
          <a:lin ang="5400000" scaled="0"/>
        </a:gra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ef906b2d3b_0_1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 b="1"/>
              <a:t>19</a:t>
            </a:fld>
            <a:endParaRPr b="1" dirty="0"/>
          </a:p>
        </p:txBody>
      </p:sp>
      <p:sp>
        <p:nvSpPr>
          <p:cNvPr id="135" name="Google Shape;135;g1ef906b2d3b_0_153"/>
          <p:cNvSpPr/>
          <p:nvPr/>
        </p:nvSpPr>
        <p:spPr>
          <a:xfrm>
            <a:off x="0" y="113725"/>
            <a:ext cx="1349700" cy="113700"/>
          </a:xfrm>
          <a:prstGeom prst="rect">
            <a:avLst/>
          </a:prstGeom>
          <a:solidFill>
            <a:srgbClr val="8BC057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g1ef906b2d3b_0_153"/>
          <p:cNvSpPr/>
          <p:nvPr/>
        </p:nvSpPr>
        <p:spPr>
          <a:xfrm>
            <a:off x="5368125" y="113725"/>
            <a:ext cx="1827300" cy="113700"/>
          </a:xfrm>
          <a:prstGeom prst="rect">
            <a:avLst/>
          </a:prstGeom>
          <a:solidFill>
            <a:srgbClr val="4D684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g1ef906b2d3b_0_153"/>
          <p:cNvSpPr/>
          <p:nvPr/>
        </p:nvSpPr>
        <p:spPr>
          <a:xfrm>
            <a:off x="7316700" y="113725"/>
            <a:ext cx="1827300" cy="113700"/>
          </a:xfrm>
          <a:prstGeom prst="rect">
            <a:avLst/>
          </a:prstGeom>
          <a:solidFill>
            <a:srgbClr val="8BC057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g1ef906b2d3b_0_153"/>
          <p:cNvSpPr/>
          <p:nvPr/>
        </p:nvSpPr>
        <p:spPr>
          <a:xfrm>
            <a:off x="3419550" y="113725"/>
            <a:ext cx="1827300" cy="113700"/>
          </a:xfrm>
          <a:prstGeom prst="rect">
            <a:avLst/>
          </a:prstGeom>
          <a:solidFill>
            <a:srgbClr val="8BC057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g1ef906b2d3b_0_153"/>
          <p:cNvSpPr/>
          <p:nvPr/>
        </p:nvSpPr>
        <p:spPr>
          <a:xfrm>
            <a:off x="1470975" y="113725"/>
            <a:ext cx="1827300" cy="113700"/>
          </a:xfrm>
          <a:prstGeom prst="rect">
            <a:avLst/>
          </a:prstGeom>
          <a:solidFill>
            <a:srgbClr val="4D684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g1ef906b2d3b_0_15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4D684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 sz="2700" dirty="0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CONCLUSION </a:t>
            </a:r>
            <a:endParaRPr sz="2700" dirty="0">
              <a:solidFill>
                <a:schemeClr val="lt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4" name="Google Shape;144;g1ef906b2d3b_0_153"/>
          <p:cNvSpPr/>
          <p:nvPr/>
        </p:nvSpPr>
        <p:spPr>
          <a:xfrm>
            <a:off x="129647" y="4972925"/>
            <a:ext cx="8891511" cy="113700"/>
          </a:xfrm>
          <a:prstGeom prst="rect">
            <a:avLst/>
          </a:prstGeom>
          <a:solidFill>
            <a:srgbClr val="4D684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en" sz="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J. Rodriguez </a:t>
            </a:r>
            <a:r>
              <a:rPr lang="en" sz="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Guevárez</a:t>
            </a:r>
            <a:r>
              <a:rPr lang="en" sz="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, K. Martes Cruz : Using </a:t>
            </a:r>
            <a:r>
              <a:rPr lang="en" sz="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Iot</a:t>
            </a:r>
            <a:r>
              <a:rPr lang="en" sz="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Technologies To Monitor and Control Hydroponic Systems</a:t>
            </a:r>
            <a:endParaRPr sz="6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044B17-E00A-2D1B-30DE-B2B7536516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017725"/>
            <a:ext cx="8520600" cy="3416400"/>
          </a:xfrm>
          <a:solidFill>
            <a:schemeClr val="lt1">
              <a:alpha val="60000"/>
            </a:schemeClr>
          </a:solidFill>
        </p:spPr>
        <p:txBody>
          <a:bodyPr/>
          <a:lstStyle/>
          <a:p>
            <a:pPr marL="285750" indent="-285750">
              <a:buFont typeface="Wingdings" pitchFamily="2" charset="2"/>
              <a:buChar char="Ø"/>
            </a:pPr>
            <a:r>
              <a:rPr lang="en-PR" sz="1800" dirty="0">
                <a:latin typeface="Calibri" panose="020F0502020204030204" pitchFamily="34" charset="0"/>
                <a:cs typeface="Calibri" panose="020F0502020204030204" pitchFamily="34" charset="0"/>
              </a:rPr>
              <a:t>After initial prototypes, PCB versions of the protoboards have been developed.</a:t>
            </a:r>
          </a:p>
          <a:p>
            <a:pPr marL="285750" indent="-285750">
              <a:buFont typeface="Wingdings" pitchFamily="2" charset="2"/>
              <a:buChar char="Ø"/>
            </a:pPr>
            <a:endParaRPr lang="en-PR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PR" sz="1800" dirty="0">
                <a:latin typeface="Calibri" panose="020F0502020204030204" pitchFamily="34" charset="0"/>
                <a:cs typeface="Calibri" panose="020F0502020204030204" pitchFamily="34" charset="0"/>
              </a:rPr>
              <a:t>A working and pretty stable  web-app has been developed.</a:t>
            </a:r>
          </a:p>
          <a:p>
            <a:pPr marL="285750" indent="-285750">
              <a:buFont typeface="Wingdings" pitchFamily="2" charset="2"/>
              <a:buChar char="Ø"/>
            </a:pPr>
            <a:endParaRPr lang="en-P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PR" sz="1800" dirty="0">
                <a:latin typeface="Calibri" panose="020F0502020204030204" pitchFamily="34" charset="0"/>
                <a:cs typeface="Calibri" panose="020F0502020204030204" pitchFamily="34" charset="0"/>
              </a:rPr>
              <a:t>Although used, we still have not proven the viability of using LoRaWAN technologies in our test environment.</a:t>
            </a:r>
          </a:p>
          <a:p>
            <a:pPr marL="596900" lvl="1" indent="0">
              <a:buNone/>
            </a:pPr>
            <a:endParaRPr lang="en-P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81844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/>
            </a:gs>
            <a:gs pos="100000">
              <a:srgbClr val="8BC057"/>
            </a:gs>
          </a:gsLst>
          <a:lin ang="5400000" scaled="0"/>
        </a:gra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ef906b2d3b_0_1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 b="1"/>
              <a:t>2</a:t>
            </a:fld>
            <a:endParaRPr b="1" dirty="0"/>
          </a:p>
        </p:txBody>
      </p:sp>
      <p:sp>
        <p:nvSpPr>
          <p:cNvPr id="135" name="Google Shape;135;g1ef906b2d3b_0_153"/>
          <p:cNvSpPr/>
          <p:nvPr/>
        </p:nvSpPr>
        <p:spPr>
          <a:xfrm>
            <a:off x="0" y="113725"/>
            <a:ext cx="1349700" cy="113700"/>
          </a:xfrm>
          <a:prstGeom prst="rect">
            <a:avLst/>
          </a:prstGeom>
          <a:solidFill>
            <a:srgbClr val="8BC057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g1ef906b2d3b_0_153"/>
          <p:cNvSpPr/>
          <p:nvPr/>
        </p:nvSpPr>
        <p:spPr>
          <a:xfrm>
            <a:off x="5368125" y="113725"/>
            <a:ext cx="1827300" cy="113700"/>
          </a:xfrm>
          <a:prstGeom prst="rect">
            <a:avLst/>
          </a:prstGeom>
          <a:solidFill>
            <a:srgbClr val="4D684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g1ef906b2d3b_0_153"/>
          <p:cNvSpPr/>
          <p:nvPr/>
        </p:nvSpPr>
        <p:spPr>
          <a:xfrm>
            <a:off x="7316700" y="113725"/>
            <a:ext cx="1827300" cy="113700"/>
          </a:xfrm>
          <a:prstGeom prst="rect">
            <a:avLst/>
          </a:prstGeom>
          <a:solidFill>
            <a:srgbClr val="8BC057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g1ef906b2d3b_0_153"/>
          <p:cNvSpPr/>
          <p:nvPr/>
        </p:nvSpPr>
        <p:spPr>
          <a:xfrm>
            <a:off x="3419550" y="113725"/>
            <a:ext cx="1827300" cy="113700"/>
          </a:xfrm>
          <a:prstGeom prst="rect">
            <a:avLst/>
          </a:prstGeom>
          <a:solidFill>
            <a:srgbClr val="8BC057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g1ef906b2d3b_0_153"/>
          <p:cNvSpPr/>
          <p:nvPr/>
        </p:nvSpPr>
        <p:spPr>
          <a:xfrm>
            <a:off x="1470975" y="113725"/>
            <a:ext cx="1827300" cy="113700"/>
          </a:xfrm>
          <a:prstGeom prst="rect">
            <a:avLst/>
          </a:prstGeom>
          <a:solidFill>
            <a:srgbClr val="4D684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g1ef906b2d3b_0_15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4D684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 sz="2700" dirty="0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OUTLINE</a:t>
            </a:r>
            <a:endParaRPr sz="2700" dirty="0">
              <a:solidFill>
                <a:schemeClr val="lt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1" name="Google Shape;141;g1ef906b2d3b_0_153"/>
          <p:cNvSpPr txBox="1">
            <a:spLocks noGrp="1"/>
          </p:cNvSpPr>
          <p:nvPr>
            <p:ph type="body" idx="1"/>
          </p:nvPr>
        </p:nvSpPr>
        <p:spPr>
          <a:xfrm>
            <a:off x="311700" y="1152474"/>
            <a:ext cx="3990334" cy="3628531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200"/>
              <a:buFont typeface="Wingdings" pitchFamily="2" charset="2"/>
              <a:buChar char="Ø"/>
            </a:pP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INTRODUCTION</a:t>
            </a:r>
          </a:p>
          <a:p>
            <a:pPr marL="914400" lvl="1" indent="-3048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200"/>
              <a:buFont typeface="System Font Regular"/>
              <a:buChar char="+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PROBLEM DESCRIPTION</a:t>
            </a:r>
          </a:p>
          <a:p>
            <a:pPr marL="914400" lvl="1" indent="-3048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200"/>
              <a:buFont typeface="System Font Regular"/>
              <a:buChar char="+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PREVIOUS WORK</a:t>
            </a:r>
          </a:p>
          <a:p>
            <a:pPr marL="914400" lvl="1" indent="-3048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200"/>
              <a:buFont typeface="System Font Regular"/>
              <a:buChar char="+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OBJECTIVES</a:t>
            </a:r>
          </a:p>
          <a:p>
            <a:pPr marL="457200" lvl="0" indent="-3048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Font typeface="Wingdings" pitchFamily="2" charset="2"/>
              <a:buChar char="Ø"/>
            </a:pPr>
            <a:r>
              <a:rPr lang="en-US" sz="1400" b="1" dirty="0">
                <a:latin typeface="Calibri" panose="020F0502020204030204" pitchFamily="34" charset="0"/>
                <a:cs typeface="Calibri" panose="020F0502020204030204" pitchFamily="34" charset="0"/>
              </a:rPr>
              <a:t>METHODOLOGY</a:t>
            </a:r>
          </a:p>
          <a:p>
            <a:pPr marL="914400" lvl="1" indent="-3048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200"/>
              <a:buFont typeface="System Font Regular"/>
              <a:buChar char="+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METHODOLOGY</a:t>
            </a:r>
          </a:p>
          <a:p>
            <a:pPr marL="914400" lvl="1" indent="-3048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200"/>
              <a:buFont typeface="System Font Regular"/>
              <a:buChar char="+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OVERVIEW OF SYSTEM</a:t>
            </a:r>
          </a:p>
          <a:p>
            <a:pPr marL="914400" lvl="1" indent="-304800" algn="l" rtl="0">
              <a:lnSpc>
                <a:spcPct val="100000"/>
              </a:lnSpc>
              <a:spcBef>
                <a:spcPts val="1200"/>
              </a:spcBef>
              <a:spcAft>
                <a:spcPts val="1000"/>
              </a:spcAft>
              <a:buSzPts val="1200"/>
              <a:buFont typeface="System Font Regular"/>
              <a:buChar char="+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RESULTS</a:t>
            </a:r>
            <a:endParaRPr lang="en-US" sz="1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2" name="Google Shape;142;g1ef906b2d3b_0_153"/>
          <p:cNvSpPr txBox="1">
            <a:spLocks noGrp="1"/>
          </p:cNvSpPr>
          <p:nvPr>
            <p:ph type="body" idx="1"/>
          </p:nvPr>
        </p:nvSpPr>
        <p:spPr>
          <a:xfrm>
            <a:off x="4302034" y="1152475"/>
            <a:ext cx="4530266" cy="3628530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200"/>
              <a:buFont typeface="Wingdings" pitchFamily="2" charset="2"/>
              <a:buChar char="Ø"/>
            </a:pPr>
            <a:r>
              <a:rPr lang="en" sz="1400" b="1" dirty="0">
                <a:latin typeface="Calibri" panose="020F0502020204030204" pitchFamily="34" charset="0"/>
                <a:cs typeface="Calibri" panose="020F0502020204030204" pitchFamily="34" charset="0"/>
              </a:rPr>
              <a:t>CONCLUSIONS</a:t>
            </a:r>
            <a:endParaRPr sz="1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3048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Font typeface="System Font Regular"/>
              <a:buChar char="+"/>
            </a:pPr>
            <a:r>
              <a:rPr lang="en" dirty="0">
                <a:latin typeface="Calibri" panose="020F0502020204030204" pitchFamily="34" charset="0"/>
                <a:cs typeface="Calibri" panose="020F0502020204030204" pitchFamily="34" charset="0"/>
              </a:rPr>
              <a:t>CONCLUSION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3048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Font typeface="System Font Regular"/>
              <a:buChar char="+"/>
            </a:pPr>
            <a:r>
              <a:rPr lang="en" dirty="0">
                <a:latin typeface="Calibri" panose="020F0502020204030204" pitchFamily="34" charset="0"/>
                <a:cs typeface="Calibri" panose="020F0502020204030204" pitchFamily="34" charset="0"/>
              </a:rPr>
              <a:t>FUTURE WORK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3048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Font typeface="System Font Regular"/>
              <a:buChar char="+"/>
            </a:pPr>
            <a:r>
              <a:rPr lang="en" dirty="0">
                <a:latin typeface="Calibri" panose="020F0502020204030204" pitchFamily="34" charset="0"/>
                <a:cs typeface="Calibri" panose="020F0502020204030204" pitchFamily="34" charset="0"/>
              </a:rPr>
              <a:t>REFERENCES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1200"/>
              </a:spcBef>
              <a:spcAft>
                <a:spcPts val="1000"/>
              </a:spcAft>
              <a:buSzPts val="1200"/>
              <a:buFont typeface="Wingdings" pitchFamily="2" charset="2"/>
              <a:buChar char="Ø"/>
            </a:pPr>
            <a:r>
              <a:rPr lang="en" sz="1400" b="1" dirty="0">
                <a:latin typeface="Calibri" panose="020F0502020204030204" pitchFamily="34" charset="0"/>
                <a:cs typeface="Calibri" panose="020F0502020204030204" pitchFamily="34" charset="0"/>
              </a:rPr>
              <a:t>QUESTIONS</a:t>
            </a:r>
            <a:endParaRPr sz="1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4" name="Google Shape;144;g1ef906b2d3b_0_153"/>
          <p:cNvSpPr/>
          <p:nvPr/>
        </p:nvSpPr>
        <p:spPr>
          <a:xfrm>
            <a:off x="129647" y="4972925"/>
            <a:ext cx="8891511" cy="113700"/>
          </a:xfrm>
          <a:prstGeom prst="rect">
            <a:avLst/>
          </a:prstGeom>
          <a:solidFill>
            <a:srgbClr val="4D684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en" sz="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J. Rodriguez </a:t>
            </a:r>
            <a:r>
              <a:rPr lang="en" sz="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Guevárez</a:t>
            </a:r>
            <a:r>
              <a:rPr lang="en" sz="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, K. Martes Cruz : Using </a:t>
            </a:r>
            <a:r>
              <a:rPr lang="en" sz="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Iot</a:t>
            </a:r>
            <a:r>
              <a:rPr lang="en" sz="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Technologies To Monitor and Control Hydroponic Systems</a:t>
            </a:r>
            <a:endParaRPr sz="6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/>
            </a:gs>
            <a:gs pos="100000">
              <a:srgbClr val="8BC057"/>
            </a:gs>
          </a:gsLst>
          <a:lin ang="5400000" scaled="0"/>
        </a:gra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ef906b2d3b_0_1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 b="1"/>
              <a:t>20</a:t>
            </a:fld>
            <a:endParaRPr b="1" dirty="0"/>
          </a:p>
        </p:txBody>
      </p:sp>
      <p:sp>
        <p:nvSpPr>
          <p:cNvPr id="135" name="Google Shape;135;g1ef906b2d3b_0_153"/>
          <p:cNvSpPr/>
          <p:nvPr/>
        </p:nvSpPr>
        <p:spPr>
          <a:xfrm>
            <a:off x="0" y="113725"/>
            <a:ext cx="1349700" cy="113700"/>
          </a:xfrm>
          <a:prstGeom prst="rect">
            <a:avLst/>
          </a:prstGeom>
          <a:solidFill>
            <a:srgbClr val="8BC057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g1ef906b2d3b_0_153"/>
          <p:cNvSpPr/>
          <p:nvPr/>
        </p:nvSpPr>
        <p:spPr>
          <a:xfrm>
            <a:off x="5368125" y="113725"/>
            <a:ext cx="1827300" cy="113700"/>
          </a:xfrm>
          <a:prstGeom prst="rect">
            <a:avLst/>
          </a:prstGeom>
          <a:solidFill>
            <a:srgbClr val="4D684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g1ef906b2d3b_0_153"/>
          <p:cNvSpPr/>
          <p:nvPr/>
        </p:nvSpPr>
        <p:spPr>
          <a:xfrm>
            <a:off x="7316700" y="113725"/>
            <a:ext cx="1827300" cy="113700"/>
          </a:xfrm>
          <a:prstGeom prst="rect">
            <a:avLst/>
          </a:prstGeom>
          <a:solidFill>
            <a:srgbClr val="8BC057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g1ef906b2d3b_0_153"/>
          <p:cNvSpPr/>
          <p:nvPr/>
        </p:nvSpPr>
        <p:spPr>
          <a:xfrm>
            <a:off x="3419550" y="113725"/>
            <a:ext cx="1827300" cy="113700"/>
          </a:xfrm>
          <a:prstGeom prst="rect">
            <a:avLst/>
          </a:prstGeom>
          <a:solidFill>
            <a:srgbClr val="8BC057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g1ef906b2d3b_0_153"/>
          <p:cNvSpPr/>
          <p:nvPr/>
        </p:nvSpPr>
        <p:spPr>
          <a:xfrm>
            <a:off x="1470975" y="113725"/>
            <a:ext cx="1827300" cy="113700"/>
          </a:xfrm>
          <a:prstGeom prst="rect">
            <a:avLst/>
          </a:prstGeom>
          <a:solidFill>
            <a:srgbClr val="4D684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g1ef906b2d3b_0_15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4D684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 sz="2700" dirty="0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FUTURE WORK </a:t>
            </a:r>
            <a:endParaRPr sz="2700" dirty="0">
              <a:solidFill>
                <a:schemeClr val="lt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4" name="Google Shape;144;g1ef906b2d3b_0_153"/>
          <p:cNvSpPr/>
          <p:nvPr/>
        </p:nvSpPr>
        <p:spPr>
          <a:xfrm>
            <a:off x="129647" y="4972925"/>
            <a:ext cx="8891511" cy="113700"/>
          </a:xfrm>
          <a:prstGeom prst="rect">
            <a:avLst/>
          </a:prstGeom>
          <a:solidFill>
            <a:srgbClr val="4D684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en" sz="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J. Rodriguez </a:t>
            </a:r>
            <a:r>
              <a:rPr lang="en" sz="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Guevárez</a:t>
            </a:r>
            <a:r>
              <a:rPr lang="en" sz="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, K. Martes Cruz : Using </a:t>
            </a:r>
            <a:r>
              <a:rPr lang="en" sz="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Iot</a:t>
            </a:r>
            <a:r>
              <a:rPr lang="en" sz="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Technologies To Monitor and Control Hydroponic Systems</a:t>
            </a:r>
            <a:endParaRPr sz="6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044B17-E00A-2D1B-30DE-B2B7536516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017725"/>
            <a:ext cx="8520600" cy="3416400"/>
          </a:xfrm>
          <a:solidFill>
            <a:schemeClr val="lt1">
              <a:alpha val="60000"/>
            </a:schemeClr>
          </a:solidFill>
        </p:spPr>
        <p:txBody>
          <a:bodyPr/>
          <a:lstStyle/>
          <a:p>
            <a:pPr marL="285750" indent="-285750">
              <a:buFont typeface="Wingdings" pitchFamily="2" charset="2"/>
              <a:buChar char="Ø"/>
            </a:pPr>
            <a:r>
              <a:rPr lang="en-PR" sz="1800" dirty="0">
                <a:latin typeface="Calibri" panose="020F0502020204030204" pitchFamily="34" charset="0"/>
                <a:cs typeface="Calibri" panose="020F0502020204030204" pitchFamily="34" charset="0"/>
              </a:rPr>
              <a:t>More work will be needed to fully integrate and test the new PCB boards.</a:t>
            </a:r>
          </a:p>
          <a:p>
            <a:pPr marL="742950" lvl="1" indent="-285750">
              <a:buFont typeface="System Font Regular"/>
              <a:buChar char="+"/>
            </a:pPr>
            <a:r>
              <a:rPr lang="en-PR" dirty="0">
                <a:latin typeface="Calibri" panose="020F0502020204030204" pitchFamily="34" charset="0"/>
                <a:cs typeface="Calibri" panose="020F0502020204030204" pitchFamily="34" charset="0"/>
              </a:rPr>
              <a:t>Sort out any changes that arise and improve on them based on level of importance.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PR" dirty="0">
                <a:latin typeface="Calibri" panose="020F0502020204030204" pitchFamily="34" charset="0"/>
                <a:cs typeface="Calibri" panose="020F0502020204030204" pitchFamily="34" charset="0"/>
              </a:rPr>
              <a:t>Complete the functionality of all desired buttons and actions in the webapp. </a:t>
            </a:r>
          </a:p>
          <a:p>
            <a:pPr marL="742950" lvl="1" indent="-285750">
              <a:buFont typeface="System Font Regular"/>
              <a:buChar char="+"/>
            </a:pPr>
            <a:r>
              <a:rPr lang="en-PR" dirty="0">
                <a:latin typeface="Calibri" panose="020F0502020204030204" pitchFamily="34" charset="0"/>
                <a:cs typeface="Calibri" panose="020F0502020204030204" pitchFamily="34" charset="0"/>
              </a:rPr>
              <a:t>Finish implementing some of the ideas the client desires.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PR" sz="1800" dirty="0">
                <a:latin typeface="Calibri" panose="020F0502020204030204" pitchFamily="34" charset="0"/>
                <a:cs typeface="Calibri" panose="020F0502020204030204" pitchFamily="34" charset="0"/>
              </a:rPr>
              <a:t>Prove the viability of using LoRaWAN technologies in our test environment.</a:t>
            </a:r>
          </a:p>
          <a:p>
            <a:pPr marL="596900" lvl="1" indent="0">
              <a:buNone/>
            </a:pPr>
            <a:endParaRPr lang="en-P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5532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/>
            </a:gs>
            <a:gs pos="100000">
              <a:srgbClr val="8BC057"/>
            </a:gs>
          </a:gsLst>
          <a:lin ang="5400000" scaled="0"/>
        </a:gra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ef906b2d3b_0_1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 b="1"/>
              <a:t>21</a:t>
            </a:fld>
            <a:endParaRPr b="1" dirty="0"/>
          </a:p>
        </p:txBody>
      </p:sp>
      <p:sp>
        <p:nvSpPr>
          <p:cNvPr id="135" name="Google Shape;135;g1ef906b2d3b_0_153"/>
          <p:cNvSpPr/>
          <p:nvPr/>
        </p:nvSpPr>
        <p:spPr>
          <a:xfrm>
            <a:off x="0" y="113725"/>
            <a:ext cx="1349700" cy="113700"/>
          </a:xfrm>
          <a:prstGeom prst="rect">
            <a:avLst/>
          </a:prstGeom>
          <a:solidFill>
            <a:srgbClr val="8BC057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g1ef906b2d3b_0_153"/>
          <p:cNvSpPr/>
          <p:nvPr/>
        </p:nvSpPr>
        <p:spPr>
          <a:xfrm>
            <a:off x="5368125" y="113725"/>
            <a:ext cx="1827300" cy="113700"/>
          </a:xfrm>
          <a:prstGeom prst="rect">
            <a:avLst/>
          </a:prstGeom>
          <a:solidFill>
            <a:srgbClr val="4D684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g1ef906b2d3b_0_153"/>
          <p:cNvSpPr/>
          <p:nvPr/>
        </p:nvSpPr>
        <p:spPr>
          <a:xfrm>
            <a:off x="7316700" y="113725"/>
            <a:ext cx="1827300" cy="113700"/>
          </a:xfrm>
          <a:prstGeom prst="rect">
            <a:avLst/>
          </a:prstGeom>
          <a:solidFill>
            <a:srgbClr val="8BC057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g1ef906b2d3b_0_153"/>
          <p:cNvSpPr/>
          <p:nvPr/>
        </p:nvSpPr>
        <p:spPr>
          <a:xfrm>
            <a:off x="3419550" y="113725"/>
            <a:ext cx="1827300" cy="113700"/>
          </a:xfrm>
          <a:prstGeom prst="rect">
            <a:avLst/>
          </a:prstGeom>
          <a:solidFill>
            <a:srgbClr val="8BC057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g1ef906b2d3b_0_153"/>
          <p:cNvSpPr/>
          <p:nvPr/>
        </p:nvSpPr>
        <p:spPr>
          <a:xfrm>
            <a:off x="1470975" y="113725"/>
            <a:ext cx="1827300" cy="113700"/>
          </a:xfrm>
          <a:prstGeom prst="rect">
            <a:avLst/>
          </a:prstGeom>
          <a:solidFill>
            <a:srgbClr val="4D684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g1ef906b2d3b_0_15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4D684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 sz="2700" dirty="0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FUTURE WORK </a:t>
            </a:r>
            <a:endParaRPr sz="2700" dirty="0">
              <a:solidFill>
                <a:schemeClr val="lt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4" name="Google Shape;144;g1ef906b2d3b_0_153"/>
          <p:cNvSpPr/>
          <p:nvPr/>
        </p:nvSpPr>
        <p:spPr>
          <a:xfrm>
            <a:off x="129647" y="4972925"/>
            <a:ext cx="8891511" cy="113700"/>
          </a:xfrm>
          <a:prstGeom prst="rect">
            <a:avLst/>
          </a:prstGeom>
          <a:solidFill>
            <a:srgbClr val="4D684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en" sz="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J. Rodriguez </a:t>
            </a:r>
            <a:r>
              <a:rPr lang="en" sz="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Guevárez</a:t>
            </a:r>
            <a:r>
              <a:rPr lang="en" sz="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, K. Martes Cruz : Using </a:t>
            </a:r>
            <a:r>
              <a:rPr lang="en" sz="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Iot</a:t>
            </a:r>
            <a:r>
              <a:rPr lang="en" sz="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Technologies To Monitor and Control Hydroponic Systems</a:t>
            </a:r>
            <a:endParaRPr sz="6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044B17-E00A-2D1B-30DE-B2B7536516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017725"/>
            <a:ext cx="8520600" cy="3416400"/>
          </a:xfrm>
        </p:spPr>
        <p:txBody>
          <a:bodyPr/>
          <a:lstStyle/>
          <a:p>
            <a:pPr marL="285750" indent="-285750">
              <a:buFont typeface="Wingdings" pitchFamily="2" charset="2"/>
              <a:buChar char="Ø"/>
            </a:pPr>
            <a:r>
              <a:rPr lang="en-PR" sz="1800" dirty="0">
                <a:latin typeface="Calibri" panose="020F0502020204030204" pitchFamily="34" charset="0"/>
                <a:cs typeface="Calibri" panose="020F0502020204030204" pitchFamily="34" charset="0"/>
              </a:rPr>
              <a:t>More work will be needed to fully integrate and test the new PCB boards.</a:t>
            </a:r>
          </a:p>
          <a:p>
            <a:pPr marL="742950" lvl="1" indent="-285750">
              <a:buFont typeface="System Font Regular"/>
              <a:buChar char="+"/>
            </a:pPr>
            <a:r>
              <a:rPr lang="en-PR" dirty="0">
                <a:latin typeface="Calibri" panose="020F0502020204030204" pitchFamily="34" charset="0"/>
                <a:cs typeface="Calibri" panose="020F0502020204030204" pitchFamily="34" charset="0"/>
              </a:rPr>
              <a:t>Sort out any changes that arise and improve on them based on level of importance.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PR" dirty="0">
                <a:latin typeface="Calibri" panose="020F0502020204030204" pitchFamily="34" charset="0"/>
                <a:cs typeface="Calibri" panose="020F0502020204030204" pitchFamily="34" charset="0"/>
              </a:rPr>
              <a:t>Complete the functionality of all desired buttons and actions in the webapp. </a:t>
            </a:r>
          </a:p>
          <a:p>
            <a:pPr marL="742950" lvl="1" indent="-285750">
              <a:buFont typeface="System Font Regular"/>
              <a:buChar char="+"/>
            </a:pPr>
            <a:r>
              <a:rPr lang="en-PR" dirty="0">
                <a:latin typeface="Calibri" panose="020F0502020204030204" pitchFamily="34" charset="0"/>
                <a:cs typeface="Calibri" panose="020F0502020204030204" pitchFamily="34" charset="0"/>
              </a:rPr>
              <a:t>Finish implementing some of the ideas the client desires.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PR" sz="1800" dirty="0">
                <a:latin typeface="Calibri" panose="020F0502020204030204" pitchFamily="34" charset="0"/>
                <a:cs typeface="Calibri" panose="020F0502020204030204" pitchFamily="34" charset="0"/>
              </a:rPr>
              <a:t>Prove the viability of using LoRaWAN technologies in our test environment.</a:t>
            </a:r>
          </a:p>
          <a:p>
            <a:pPr marL="596900" lvl="1" indent="0">
              <a:buNone/>
            </a:pPr>
            <a:endParaRPr lang="en-P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17177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/>
            </a:gs>
            <a:gs pos="100000">
              <a:srgbClr val="8BC057"/>
            </a:gs>
          </a:gsLst>
          <a:lin ang="5400000" scaled="0"/>
        </a:gra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ef906b2d3b_0_1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 b="1"/>
              <a:t>22</a:t>
            </a:fld>
            <a:endParaRPr b="1" dirty="0"/>
          </a:p>
        </p:txBody>
      </p:sp>
      <p:sp>
        <p:nvSpPr>
          <p:cNvPr id="135" name="Google Shape;135;g1ef906b2d3b_0_153"/>
          <p:cNvSpPr/>
          <p:nvPr/>
        </p:nvSpPr>
        <p:spPr>
          <a:xfrm>
            <a:off x="0" y="113725"/>
            <a:ext cx="1349700" cy="113700"/>
          </a:xfrm>
          <a:prstGeom prst="rect">
            <a:avLst/>
          </a:prstGeom>
          <a:solidFill>
            <a:srgbClr val="8BC057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g1ef906b2d3b_0_153"/>
          <p:cNvSpPr/>
          <p:nvPr/>
        </p:nvSpPr>
        <p:spPr>
          <a:xfrm>
            <a:off x="5368125" y="113725"/>
            <a:ext cx="1827300" cy="113700"/>
          </a:xfrm>
          <a:prstGeom prst="rect">
            <a:avLst/>
          </a:prstGeom>
          <a:solidFill>
            <a:srgbClr val="4D684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g1ef906b2d3b_0_153"/>
          <p:cNvSpPr/>
          <p:nvPr/>
        </p:nvSpPr>
        <p:spPr>
          <a:xfrm>
            <a:off x="7316700" y="113725"/>
            <a:ext cx="1827300" cy="113700"/>
          </a:xfrm>
          <a:prstGeom prst="rect">
            <a:avLst/>
          </a:prstGeom>
          <a:solidFill>
            <a:srgbClr val="8BC057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g1ef906b2d3b_0_153"/>
          <p:cNvSpPr/>
          <p:nvPr/>
        </p:nvSpPr>
        <p:spPr>
          <a:xfrm>
            <a:off x="3419550" y="113725"/>
            <a:ext cx="1827300" cy="113700"/>
          </a:xfrm>
          <a:prstGeom prst="rect">
            <a:avLst/>
          </a:prstGeom>
          <a:solidFill>
            <a:srgbClr val="8BC057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g1ef906b2d3b_0_153"/>
          <p:cNvSpPr/>
          <p:nvPr/>
        </p:nvSpPr>
        <p:spPr>
          <a:xfrm>
            <a:off x="1470975" y="113725"/>
            <a:ext cx="1827300" cy="113700"/>
          </a:xfrm>
          <a:prstGeom prst="rect">
            <a:avLst/>
          </a:prstGeom>
          <a:solidFill>
            <a:srgbClr val="4D684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g1ef906b2d3b_0_15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4D684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 sz="2700" dirty="0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REFERENCES </a:t>
            </a:r>
            <a:endParaRPr sz="2700" dirty="0">
              <a:solidFill>
                <a:schemeClr val="lt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4" name="Google Shape;144;g1ef906b2d3b_0_153"/>
          <p:cNvSpPr/>
          <p:nvPr/>
        </p:nvSpPr>
        <p:spPr>
          <a:xfrm>
            <a:off x="129647" y="4972925"/>
            <a:ext cx="8891511" cy="113700"/>
          </a:xfrm>
          <a:prstGeom prst="rect">
            <a:avLst/>
          </a:prstGeom>
          <a:solidFill>
            <a:srgbClr val="4D684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en" sz="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J. Rodriguez </a:t>
            </a:r>
            <a:r>
              <a:rPr lang="en" sz="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Guevárez</a:t>
            </a:r>
            <a:r>
              <a:rPr lang="en" sz="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, K. Martes Cruz : Using </a:t>
            </a:r>
            <a:r>
              <a:rPr lang="en" sz="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Iot</a:t>
            </a:r>
            <a:r>
              <a:rPr lang="en" sz="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Technologies To Monitor and Control Hydroponic Systems</a:t>
            </a:r>
            <a:endParaRPr sz="6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044B17-E00A-2D1B-30DE-B2B7536516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017725"/>
            <a:ext cx="8520600" cy="3416400"/>
          </a:xfrm>
        </p:spPr>
        <p:txBody>
          <a:bodyPr/>
          <a:lstStyle/>
          <a:p>
            <a:pPr marL="596900" lvl="1" indent="0">
              <a:buNone/>
            </a:pPr>
            <a:endParaRPr lang="en-P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59306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1f30a907989_0_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 b="1"/>
              <a:t>23</a:t>
            </a:fld>
            <a:endParaRPr b="1"/>
          </a:p>
        </p:txBody>
      </p:sp>
      <p:sp>
        <p:nvSpPr>
          <p:cNvPr id="442" name="Google Shape;442;g1f30a907989_0_0"/>
          <p:cNvSpPr/>
          <p:nvPr/>
        </p:nvSpPr>
        <p:spPr>
          <a:xfrm>
            <a:off x="0" y="113725"/>
            <a:ext cx="1349700" cy="113700"/>
          </a:xfrm>
          <a:prstGeom prst="rect">
            <a:avLst/>
          </a:prstGeom>
          <a:solidFill>
            <a:srgbClr val="CC0000"/>
          </a:solidFill>
          <a:ln w="952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3" name="Google Shape;443;g1f30a907989_0_0"/>
          <p:cNvSpPr/>
          <p:nvPr/>
        </p:nvSpPr>
        <p:spPr>
          <a:xfrm>
            <a:off x="5368125" y="113725"/>
            <a:ext cx="1827300" cy="113700"/>
          </a:xfrm>
          <a:prstGeom prst="rect">
            <a:avLst/>
          </a:prstGeom>
          <a:solidFill>
            <a:srgbClr val="051933"/>
          </a:solidFill>
          <a:ln w="9525" cap="flat" cmpd="sng">
            <a:solidFill>
              <a:srgbClr val="05193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4" name="Google Shape;444;g1f30a907989_0_0"/>
          <p:cNvSpPr/>
          <p:nvPr/>
        </p:nvSpPr>
        <p:spPr>
          <a:xfrm>
            <a:off x="7316700" y="113725"/>
            <a:ext cx="1827300" cy="113700"/>
          </a:xfrm>
          <a:prstGeom prst="rect">
            <a:avLst/>
          </a:prstGeom>
          <a:solidFill>
            <a:srgbClr val="CC0000"/>
          </a:solidFill>
          <a:ln w="952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" name="Google Shape;445;g1f30a907989_0_0"/>
          <p:cNvSpPr/>
          <p:nvPr/>
        </p:nvSpPr>
        <p:spPr>
          <a:xfrm>
            <a:off x="3419550" y="113725"/>
            <a:ext cx="1827300" cy="113700"/>
          </a:xfrm>
          <a:prstGeom prst="rect">
            <a:avLst/>
          </a:prstGeom>
          <a:solidFill>
            <a:srgbClr val="CC0000"/>
          </a:solidFill>
          <a:ln w="952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6" name="Google Shape;446;g1f30a907989_0_0"/>
          <p:cNvSpPr/>
          <p:nvPr/>
        </p:nvSpPr>
        <p:spPr>
          <a:xfrm>
            <a:off x="1470975" y="113725"/>
            <a:ext cx="1827300" cy="113700"/>
          </a:xfrm>
          <a:prstGeom prst="rect">
            <a:avLst/>
          </a:prstGeom>
          <a:solidFill>
            <a:srgbClr val="051933"/>
          </a:solidFill>
          <a:ln w="9525" cap="flat" cmpd="sng">
            <a:solidFill>
              <a:srgbClr val="05193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7" name="Google Shape;447;g1f30a907989_0_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051933"/>
          </a:solidFill>
          <a:ln w="9525" cap="flat" cmpd="sng">
            <a:solidFill>
              <a:srgbClr val="05193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>
                <a:solidFill>
                  <a:schemeClr val="lt1"/>
                </a:solidFill>
              </a:rPr>
              <a:t>REFERENCES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48" name="Google Shape;448;g1f30a907989_0_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85750" algn="l" rtl="0">
              <a:lnSpc>
                <a:spcPct val="180000"/>
              </a:lnSpc>
              <a:spcBef>
                <a:spcPts val="1200"/>
              </a:spcBef>
              <a:spcAft>
                <a:spcPts val="0"/>
              </a:spcAft>
              <a:buSzPts val="900"/>
              <a:buAutoNum type="arabicPeriod"/>
            </a:pPr>
            <a:r>
              <a:rPr lang="en" sz="900"/>
              <a:t>N. Ibrahim and N. A. Wahab, "Developing and Evaluating a Virtual Tour Prototype Using Photo-Stitching Technique," 2010 Second International Conference on Computer Engineering and Applications, Bali, Indonesia, 2010, pp. 390-393, DOI: 10.1109/ICCEA.2010.82. </a:t>
            </a:r>
            <a:endParaRPr sz="900"/>
          </a:p>
          <a:p>
            <a:pPr marL="457200" lvl="0" indent="-285750" algn="l" rt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SzPts val="900"/>
              <a:buAutoNum type="arabicPeriod"/>
            </a:pPr>
            <a:r>
              <a:rPr lang="en" sz="900"/>
              <a:t>Hannuksela, Jari; Sangi, Pekka; Heikkila, Janne; Liu, Xu; Doermann, David (2007). "Document Image Mosaicing with Mobile Phones". 14th International Conference on Image Analysis and Processing (ICIAP 2007). pp. 575–582. </a:t>
            </a:r>
            <a:endParaRPr sz="900"/>
          </a:p>
          <a:p>
            <a:pPr marL="457200" lvl="0" indent="-285750" algn="l" rt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SzPts val="900"/>
              <a:buAutoNum type="arabicPeriod"/>
            </a:pPr>
            <a:r>
              <a:rPr lang="en" sz="900"/>
              <a:t>S. Suen; E. Lam; K. Wong (2007). "Photographic stitching with optimized object and color matching based on image derivatives". Optics Express. 15 (12): 7689–7696 </a:t>
            </a:r>
            <a:endParaRPr sz="900"/>
          </a:p>
          <a:p>
            <a:pPr marL="457200" lvl="0" indent="-285750" algn="l" rt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SzPts val="900"/>
              <a:buAutoNum type="arabicPeriod"/>
            </a:pPr>
            <a:r>
              <a:rPr lang="en" sz="900"/>
              <a:t>A. Rosebrock, “Image Stitching with OpenCV and Python”, PYimageresearch, Available online at https://pyimagesearch.com/2018/12/17/image-stitching-with-opencv-and-python/ </a:t>
            </a:r>
            <a:endParaRPr sz="900"/>
          </a:p>
          <a:p>
            <a:pPr marL="457200" lvl="0" indent="-285750" algn="l" rt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SzPts val="900"/>
              <a:buAutoNum type="arabicPeriod"/>
            </a:pPr>
            <a:r>
              <a:rPr lang="en" sz="900"/>
              <a:t>OpenCV Panorama Stitching, article available online at https://www.geeksforgeeks.org/opencv-panorama-stitching/</a:t>
            </a:r>
            <a:endParaRPr sz="900"/>
          </a:p>
          <a:p>
            <a:pPr marL="457200" lvl="0" indent="-285750" algn="l" rt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SzPts val="900"/>
              <a:buAutoNum type="arabicPeriod"/>
            </a:pPr>
            <a:r>
              <a:rPr lang="en" sz="900"/>
              <a:t>M. Jiménez, R. Palomera and I. Couvertier, "Introduction to Embedded Systems: Using Microcontrollers and the MSP430, 2014" 1st ed. Springer, 2014, doi: 10.1007/978-1-4614- 3143-5.</a:t>
            </a:r>
            <a:endParaRPr sz="900"/>
          </a:p>
          <a:p>
            <a:pPr marL="457200" lvl="0" indent="-285750" algn="l" rt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SzPts val="900"/>
              <a:buAutoNum type="arabicPeriod"/>
            </a:pPr>
            <a:r>
              <a:rPr lang="en" sz="900"/>
              <a:t>W. Osterhage, "Wireless Network Security," 2nd ed., Boca Raton: CRC Press, May 2018. DOI: [10.1201/9781315106373](https://doi.org/10.1201/9781315106373). </a:t>
            </a:r>
            <a:endParaRPr sz="900"/>
          </a:p>
          <a:p>
            <a:pPr marL="457200" lvl="0" indent="-285750" algn="l" rt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SzPts val="900"/>
              <a:buAutoNum type="arabicPeriod"/>
            </a:pPr>
            <a:r>
              <a:rPr lang="en" sz="900"/>
              <a:t>S. Akter, K. Khalil and M. Bayoumi, "A Survey on Hardware Security: Current Trends and Challenges," in IEEE Access, vol. 11, pp. 77543-77565, 2023, doi: 10.1109/ACCESS.2023.3288696.</a:t>
            </a:r>
            <a:endParaRPr sz="900"/>
          </a:p>
        </p:txBody>
      </p:sp>
      <p:sp>
        <p:nvSpPr>
          <p:cNvPr id="449" name="Google Shape;449;g1f30a907989_0_0"/>
          <p:cNvSpPr/>
          <p:nvPr/>
        </p:nvSpPr>
        <p:spPr>
          <a:xfrm>
            <a:off x="4572000" y="4967625"/>
            <a:ext cx="4572000" cy="113700"/>
          </a:xfrm>
          <a:prstGeom prst="rect">
            <a:avLst/>
          </a:prstGeom>
          <a:solidFill>
            <a:srgbClr val="051933"/>
          </a:solidFill>
          <a:ln w="9525" cap="flat" cmpd="sng">
            <a:solidFill>
              <a:srgbClr val="05193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en" sz="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Rapid Systems Prototyping Laboratory</a:t>
            </a:r>
            <a:endParaRPr sz="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0" name="Google Shape;450;g1f30a907989_0_0"/>
          <p:cNvSpPr/>
          <p:nvPr/>
        </p:nvSpPr>
        <p:spPr>
          <a:xfrm>
            <a:off x="0" y="4967625"/>
            <a:ext cx="4572000" cy="113700"/>
          </a:xfrm>
          <a:prstGeom prst="rect">
            <a:avLst/>
          </a:prstGeom>
          <a:solidFill>
            <a:srgbClr val="CC0000"/>
          </a:solidFill>
          <a:ln w="952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en" sz="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H. Rodríguez, A. Malpica, W. Muñiz, E. Camuy: Study of 4K Image Stitching Strategies for Efficient Embedded Implementation</a:t>
            </a:r>
            <a:endParaRPr sz="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7D39E-D841-A0ED-DD03-3B013A57E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P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C6F042-8FC4-FB34-F754-22C58DF3EEC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BF4315-31C3-6218-B10E-53EEA0ED52F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24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59516E-7580-0105-589A-2C8F83C5DC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871" y="0"/>
            <a:ext cx="9168580" cy="5152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5942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 shadeToTitle="1">
        <a:gradFill flip="none" rotWithShape="1">
          <a:gsLst>
            <a:gs pos="0">
              <a:schemeClr val="bg1"/>
            </a:gs>
            <a:gs pos="50000">
              <a:srgbClr val="8BC057"/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f598202acd_2_172"/>
          <p:cNvSpPr txBox="1">
            <a:spLocks noGrp="1"/>
          </p:cNvSpPr>
          <p:nvPr>
            <p:ph type="title"/>
          </p:nvPr>
        </p:nvSpPr>
        <p:spPr>
          <a:xfrm>
            <a:off x="0" y="1806825"/>
            <a:ext cx="9143999" cy="1542000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4D68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INTRODUCTION</a:t>
            </a:r>
            <a:endParaRPr dirty="0">
              <a:solidFill>
                <a:srgbClr val="4D684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0" name="Google Shape;150;g1f598202acd_2_17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b="1"/>
              <a:t>3</a:t>
            </a:fld>
            <a:endParaRPr b="1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/>
            </a:gs>
            <a:gs pos="100000">
              <a:srgbClr val="8BC057"/>
            </a:gs>
          </a:gsLst>
          <a:lin ang="5400000" scaled="0"/>
        </a:gra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ef906b2d3b_0_1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 b="1"/>
              <a:t>4</a:t>
            </a:fld>
            <a:endParaRPr b="1" dirty="0"/>
          </a:p>
        </p:txBody>
      </p:sp>
      <p:sp>
        <p:nvSpPr>
          <p:cNvPr id="135" name="Google Shape;135;g1ef906b2d3b_0_153"/>
          <p:cNvSpPr/>
          <p:nvPr/>
        </p:nvSpPr>
        <p:spPr>
          <a:xfrm>
            <a:off x="0" y="113725"/>
            <a:ext cx="1349700" cy="113700"/>
          </a:xfrm>
          <a:prstGeom prst="rect">
            <a:avLst/>
          </a:prstGeom>
          <a:solidFill>
            <a:srgbClr val="8BC057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g1ef906b2d3b_0_153"/>
          <p:cNvSpPr/>
          <p:nvPr/>
        </p:nvSpPr>
        <p:spPr>
          <a:xfrm>
            <a:off x="5368125" y="113725"/>
            <a:ext cx="1827300" cy="113700"/>
          </a:xfrm>
          <a:prstGeom prst="rect">
            <a:avLst/>
          </a:prstGeom>
          <a:solidFill>
            <a:srgbClr val="4D684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g1ef906b2d3b_0_153"/>
          <p:cNvSpPr/>
          <p:nvPr/>
        </p:nvSpPr>
        <p:spPr>
          <a:xfrm>
            <a:off x="7316700" y="113725"/>
            <a:ext cx="1827300" cy="113700"/>
          </a:xfrm>
          <a:prstGeom prst="rect">
            <a:avLst/>
          </a:prstGeom>
          <a:solidFill>
            <a:srgbClr val="8BC057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g1ef906b2d3b_0_153"/>
          <p:cNvSpPr/>
          <p:nvPr/>
        </p:nvSpPr>
        <p:spPr>
          <a:xfrm>
            <a:off x="3419550" y="113725"/>
            <a:ext cx="1827300" cy="113700"/>
          </a:xfrm>
          <a:prstGeom prst="rect">
            <a:avLst/>
          </a:prstGeom>
          <a:solidFill>
            <a:srgbClr val="8BC057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g1ef906b2d3b_0_153"/>
          <p:cNvSpPr/>
          <p:nvPr/>
        </p:nvSpPr>
        <p:spPr>
          <a:xfrm>
            <a:off x="1470975" y="113725"/>
            <a:ext cx="1827300" cy="113700"/>
          </a:xfrm>
          <a:prstGeom prst="rect">
            <a:avLst/>
          </a:prstGeom>
          <a:solidFill>
            <a:srgbClr val="4D684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g1ef906b2d3b_0_15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4D684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 sz="2700" dirty="0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PROBLEM DESCRIPTION</a:t>
            </a:r>
            <a:endParaRPr sz="2700" dirty="0">
              <a:solidFill>
                <a:schemeClr val="lt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4" name="Google Shape;144;g1ef906b2d3b_0_153"/>
          <p:cNvSpPr/>
          <p:nvPr/>
        </p:nvSpPr>
        <p:spPr>
          <a:xfrm>
            <a:off x="129647" y="4972925"/>
            <a:ext cx="8891511" cy="113700"/>
          </a:xfrm>
          <a:prstGeom prst="rect">
            <a:avLst/>
          </a:prstGeom>
          <a:solidFill>
            <a:srgbClr val="4D684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en" sz="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J. Rodriguez </a:t>
            </a:r>
            <a:r>
              <a:rPr lang="en" sz="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Guevárez</a:t>
            </a:r>
            <a:r>
              <a:rPr lang="en" sz="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, K. Martes Cruz : Using </a:t>
            </a:r>
            <a:r>
              <a:rPr lang="en" sz="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Iot</a:t>
            </a:r>
            <a:r>
              <a:rPr lang="en" sz="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Technologies To Monitor and Control Hydroponic Systems</a:t>
            </a:r>
            <a:endParaRPr sz="6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044B17-E00A-2D1B-30DE-B2B7536516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017725"/>
            <a:ext cx="8520600" cy="3416400"/>
          </a:xfrm>
          <a:solidFill>
            <a:schemeClr val="lt1">
              <a:alpha val="60000"/>
            </a:schemeClr>
          </a:solidFill>
        </p:spPr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PR" dirty="0">
                <a:latin typeface="Calibri" panose="020F0502020204030204" pitchFamily="34" charset="0"/>
                <a:cs typeface="Calibri" panose="020F0502020204030204" pitchFamily="34" charset="0"/>
              </a:rPr>
              <a:t>Background:</a:t>
            </a:r>
          </a:p>
          <a:p>
            <a:pPr lvl="1">
              <a:buFont typeface="System Font Regular"/>
              <a:buChar char="+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</a:t>
            </a:r>
            <a:r>
              <a:rPr lang="en-PR" dirty="0">
                <a:latin typeface="Calibri" panose="020F0502020204030204" pitchFamily="34" charset="0"/>
                <a:cs typeface="Calibri" panose="020F0502020204030204" pitchFamily="34" charset="0"/>
              </a:rPr>
              <a:t>t ipsum</a:t>
            </a:r>
          </a:p>
          <a:p>
            <a:pPr>
              <a:buFont typeface="Wingdings" pitchFamily="2" charset="2"/>
              <a:buChar char="Ø"/>
            </a:pPr>
            <a:r>
              <a:rPr lang="en-PR" dirty="0">
                <a:latin typeface="Calibri" panose="020F0502020204030204" pitchFamily="34" charset="0"/>
                <a:cs typeface="Calibri" panose="020F0502020204030204" pitchFamily="34" charset="0"/>
              </a:rPr>
              <a:t>Challenge:</a:t>
            </a:r>
          </a:p>
          <a:p>
            <a:pPr lvl="1">
              <a:buFont typeface="System Font Regular"/>
              <a:buChar char="+"/>
            </a:pPr>
            <a:r>
              <a:rPr lang="en-PR" dirty="0">
                <a:latin typeface="Calibri" panose="020F0502020204030204" pitchFamily="34" charset="0"/>
                <a:cs typeface="Calibri" panose="020F0502020204030204" pitchFamily="34" charset="0"/>
              </a:rPr>
              <a:t>et ipsum</a:t>
            </a:r>
          </a:p>
          <a:p>
            <a:pPr>
              <a:buFont typeface="Wingdings" pitchFamily="2" charset="2"/>
              <a:buChar char="Ø"/>
            </a:pPr>
            <a:r>
              <a:rPr lang="en-PR" dirty="0">
                <a:latin typeface="Calibri" panose="020F0502020204030204" pitchFamily="34" charset="0"/>
                <a:cs typeface="Calibri" panose="020F0502020204030204" pitchFamily="34" charset="0"/>
              </a:rPr>
              <a:t>Project Goals:</a:t>
            </a:r>
          </a:p>
          <a:p>
            <a:pPr lvl="1">
              <a:buFont typeface="System Font Regular"/>
              <a:buChar char="+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</a:t>
            </a:r>
            <a:r>
              <a:rPr lang="en-PR" dirty="0">
                <a:latin typeface="Calibri" panose="020F0502020204030204" pitchFamily="34" charset="0"/>
                <a:cs typeface="Calibri" panose="020F0502020204030204" pitchFamily="34" charset="0"/>
              </a:rPr>
              <a:t>t ipsum</a:t>
            </a:r>
          </a:p>
          <a:p>
            <a:pPr marL="114300" indent="0">
              <a:buNone/>
            </a:pPr>
            <a:endParaRPr lang="en-P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80410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/>
            </a:gs>
            <a:gs pos="100000">
              <a:srgbClr val="8BC057"/>
            </a:gs>
          </a:gsLst>
          <a:lin ang="5400000" scaled="0"/>
        </a:gra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ef906b2d3b_0_1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 b="1"/>
              <a:t>5</a:t>
            </a:fld>
            <a:endParaRPr b="1" dirty="0"/>
          </a:p>
        </p:txBody>
      </p:sp>
      <p:sp>
        <p:nvSpPr>
          <p:cNvPr id="135" name="Google Shape;135;g1ef906b2d3b_0_153"/>
          <p:cNvSpPr/>
          <p:nvPr/>
        </p:nvSpPr>
        <p:spPr>
          <a:xfrm>
            <a:off x="0" y="113725"/>
            <a:ext cx="1349700" cy="113700"/>
          </a:xfrm>
          <a:prstGeom prst="rect">
            <a:avLst/>
          </a:prstGeom>
          <a:solidFill>
            <a:srgbClr val="8BC057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g1ef906b2d3b_0_153"/>
          <p:cNvSpPr/>
          <p:nvPr/>
        </p:nvSpPr>
        <p:spPr>
          <a:xfrm>
            <a:off x="5368125" y="113725"/>
            <a:ext cx="1827300" cy="113700"/>
          </a:xfrm>
          <a:prstGeom prst="rect">
            <a:avLst/>
          </a:prstGeom>
          <a:solidFill>
            <a:srgbClr val="4D684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g1ef906b2d3b_0_153"/>
          <p:cNvSpPr/>
          <p:nvPr/>
        </p:nvSpPr>
        <p:spPr>
          <a:xfrm>
            <a:off x="7316700" y="113725"/>
            <a:ext cx="1827300" cy="113700"/>
          </a:xfrm>
          <a:prstGeom prst="rect">
            <a:avLst/>
          </a:prstGeom>
          <a:solidFill>
            <a:srgbClr val="8BC057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g1ef906b2d3b_0_153"/>
          <p:cNvSpPr/>
          <p:nvPr/>
        </p:nvSpPr>
        <p:spPr>
          <a:xfrm>
            <a:off x="3419550" y="113725"/>
            <a:ext cx="1827300" cy="113700"/>
          </a:xfrm>
          <a:prstGeom prst="rect">
            <a:avLst/>
          </a:prstGeom>
          <a:solidFill>
            <a:srgbClr val="8BC057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g1ef906b2d3b_0_153"/>
          <p:cNvSpPr/>
          <p:nvPr/>
        </p:nvSpPr>
        <p:spPr>
          <a:xfrm>
            <a:off x="1470975" y="113725"/>
            <a:ext cx="1827300" cy="113700"/>
          </a:xfrm>
          <a:prstGeom prst="rect">
            <a:avLst/>
          </a:prstGeom>
          <a:solidFill>
            <a:srgbClr val="4D684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g1ef906b2d3b_0_15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4D684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 sz="2700" dirty="0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PREVIOUS WORK</a:t>
            </a:r>
            <a:endParaRPr sz="2700" dirty="0">
              <a:solidFill>
                <a:schemeClr val="lt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4" name="Google Shape;144;g1ef906b2d3b_0_153"/>
          <p:cNvSpPr/>
          <p:nvPr/>
        </p:nvSpPr>
        <p:spPr>
          <a:xfrm>
            <a:off x="129647" y="4972925"/>
            <a:ext cx="8891511" cy="113700"/>
          </a:xfrm>
          <a:prstGeom prst="rect">
            <a:avLst/>
          </a:prstGeom>
          <a:solidFill>
            <a:srgbClr val="4D684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en" sz="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J. Rodriguez </a:t>
            </a:r>
            <a:r>
              <a:rPr lang="en" sz="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Guevárez</a:t>
            </a:r>
            <a:r>
              <a:rPr lang="en" sz="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, K. Martes Cruz : Using </a:t>
            </a:r>
            <a:r>
              <a:rPr lang="en" sz="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Iot</a:t>
            </a:r>
            <a:r>
              <a:rPr lang="en" sz="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Technologies To Monitor and Control Hydroponic Systems</a:t>
            </a:r>
            <a:endParaRPr sz="6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044B17-E00A-2D1B-30DE-B2B7536516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017725"/>
            <a:ext cx="8520600" cy="3416400"/>
          </a:xfrm>
          <a:solidFill>
            <a:schemeClr val="lt1">
              <a:alpha val="60000"/>
            </a:schemeClr>
          </a:solidFill>
        </p:spPr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PR" dirty="0">
                <a:latin typeface="Calibri" panose="020F0502020204030204" pitchFamily="34" charset="0"/>
                <a:cs typeface="Calibri" panose="020F0502020204030204" pitchFamily="34" charset="0"/>
              </a:rPr>
              <a:t>Work Done:</a:t>
            </a:r>
          </a:p>
          <a:p>
            <a:pPr lvl="1">
              <a:buFont typeface="System Font Regular"/>
              <a:buChar char="+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</a:t>
            </a:r>
            <a:r>
              <a:rPr lang="en-PR" dirty="0">
                <a:latin typeface="Calibri" panose="020F0502020204030204" pitchFamily="34" charset="0"/>
                <a:cs typeface="Calibri" panose="020F0502020204030204" pitchFamily="34" charset="0"/>
              </a:rPr>
              <a:t>t ipsum</a:t>
            </a:r>
          </a:p>
          <a:p>
            <a:pPr lvl="1">
              <a:lnSpc>
                <a:spcPct val="100000"/>
              </a:lnSpc>
              <a:buFont typeface="System Font Regular"/>
              <a:buChar char="+"/>
            </a:pPr>
            <a:endParaRPr lang="en-P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buNone/>
            </a:pPr>
            <a:endParaRPr lang="en-P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06028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/>
            </a:gs>
            <a:gs pos="100000">
              <a:srgbClr val="8BC057"/>
            </a:gs>
          </a:gsLst>
          <a:lin ang="5400000" scaled="0"/>
        </a:gra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ef906b2d3b_0_1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 b="1"/>
              <a:t>6</a:t>
            </a:fld>
            <a:endParaRPr b="1" dirty="0"/>
          </a:p>
        </p:txBody>
      </p:sp>
      <p:sp>
        <p:nvSpPr>
          <p:cNvPr id="135" name="Google Shape;135;g1ef906b2d3b_0_153"/>
          <p:cNvSpPr/>
          <p:nvPr/>
        </p:nvSpPr>
        <p:spPr>
          <a:xfrm>
            <a:off x="0" y="113725"/>
            <a:ext cx="1349700" cy="113700"/>
          </a:xfrm>
          <a:prstGeom prst="rect">
            <a:avLst/>
          </a:prstGeom>
          <a:solidFill>
            <a:srgbClr val="8BC057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g1ef906b2d3b_0_153"/>
          <p:cNvSpPr/>
          <p:nvPr/>
        </p:nvSpPr>
        <p:spPr>
          <a:xfrm>
            <a:off x="5368125" y="113725"/>
            <a:ext cx="1827300" cy="113700"/>
          </a:xfrm>
          <a:prstGeom prst="rect">
            <a:avLst/>
          </a:prstGeom>
          <a:solidFill>
            <a:srgbClr val="4D684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g1ef906b2d3b_0_153"/>
          <p:cNvSpPr/>
          <p:nvPr/>
        </p:nvSpPr>
        <p:spPr>
          <a:xfrm>
            <a:off x="7316700" y="113725"/>
            <a:ext cx="1827300" cy="113700"/>
          </a:xfrm>
          <a:prstGeom prst="rect">
            <a:avLst/>
          </a:prstGeom>
          <a:solidFill>
            <a:srgbClr val="8BC057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g1ef906b2d3b_0_153"/>
          <p:cNvSpPr/>
          <p:nvPr/>
        </p:nvSpPr>
        <p:spPr>
          <a:xfrm>
            <a:off x="3419550" y="113725"/>
            <a:ext cx="1827300" cy="113700"/>
          </a:xfrm>
          <a:prstGeom prst="rect">
            <a:avLst/>
          </a:prstGeom>
          <a:solidFill>
            <a:srgbClr val="8BC057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g1ef906b2d3b_0_153"/>
          <p:cNvSpPr/>
          <p:nvPr/>
        </p:nvSpPr>
        <p:spPr>
          <a:xfrm>
            <a:off x="1470975" y="113725"/>
            <a:ext cx="1827300" cy="113700"/>
          </a:xfrm>
          <a:prstGeom prst="rect">
            <a:avLst/>
          </a:prstGeom>
          <a:solidFill>
            <a:srgbClr val="4D684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g1ef906b2d3b_0_15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4D684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 sz="2700" dirty="0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OBJECTIVES</a:t>
            </a:r>
            <a:endParaRPr sz="2700" dirty="0">
              <a:solidFill>
                <a:schemeClr val="lt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4" name="Google Shape;144;g1ef906b2d3b_0_153"/>
          <p:cNvSpPr/>
          <p:nvPr/>
        </p:nvSpPr>
        <p:spPr>
          <a:xfrm>
            <a:off x="129647" y="4972925"/>
            <a:ext cx="8891511" cy="113700"/>
          </a:xfrm>
          <a:prstGeom prst="rect">
            <a:avLst/>
          </a:prstGeom>
          <a:solidFill>
            <a:srgbClr val="4D684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en" sz="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J. Rodriguez </a:t>
            </a:r>
            <a:r>
              <a:rPr lang="en" sz="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Guevárez</a:t>
            </a:r>
            <a:r>
              <a:rPr lang="en" sz="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, K. Martes Cruz : Using </a:t>
            </a:r>
            <a:r>
              <a:rPr lang="en" sz="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Iot</a:t>
            </a:r>
            <a:r>
              <a:rPr lang="en" sz="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Technologies To Monitor and Control Hydroponic Systems</a:t>
            </a:r>
            <a:endParaRPr sz="6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044B17-E00A-2D1B-30DE-B2B7536516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017725"/>
            <a:ext cx="8520600" cy="3416400"/>
          </a:xfrm>
          <a:solidFill>
            <a:schemeClr val="lt1">
              <a:alpha val="60000"/>
            </a:schemeClr>
          </a:solidFill>
        </p:spPr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PR" dirty="0">
                <a:latin typeface="Calibri" panose="020F0502020204030204" pitchFamily="34" charset="0"/>
                <a:cs typeface="Calibri" panose="020F0502020204030204" pitchFamily="34" charset="0"/>
              </a:rPr>
              <a:t>Make a functional package that can be tested, replicated and made available for the public.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Have a functioning, interactive web application that is accessible through various platforms.</a:t>
            </a:r>
            <a:endParaRPr lang="en-P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Wingdings" pitchFamily="2" charset="2"/>
              <a:buChar char="Ø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</a:t>
            </a:r>
            <a:r>
              <a:rPr lang="en-PR" dirty="0">
                <a:latin typeface="Calibri" panose="020F0502020204030204" pitchFamily="34" charset="0"/>
                <a:cs typeface="Calibri" panose="020F0502020204030204" pitchFamily="34" charset="0"/>
              </a:rPr>
              <a:t>t ipsum</a:t>
            </a:r>
          </a:p>
          <a:p>
            <a:pPr>
              <a:buFont typeface="Wingdings" pitchFamily="2" charset="2"/>
              <a:buChar char="Ø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</a:t>
            </a:r>
            <a:r>
              <a:rPr lang="en-PR" dirty="0">
                <a:latin typeface="Calibri" panose="020F0502020204030204" pitchFamily="34" charset="0"/>
                <a:cs typeface="Calibri" panose="020F0502020204030204" pitchFamily="34" charset="0"/>
              </a:rPr>
              <a:t>t ipsum</a:t>
            </a:r>
          </a:p>
          <a:p>
            <a:pPr lvl="1">
              <a:buFont typeface="System Font Regular"/>
              <a:buChar char="+"/>
            </a:pPr>
            <a:endParaRPr lang="en-P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00000"/>
              </a:lnSpc>
              <a:buFont typeface="System Font Regular"/>
              <a:buChar char="+"/>
            </a:pPr>
            <a:endParaRPr lang="en-P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buNone/>
            </a:pPr>
            <a:endParaRPr lang="en-P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31423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 shadeToTitle="1">
        <a:gradFill flip="none" rotWithShape="1">
          <a:gsLst>
            <a:gs pos="0">
              <a:schemeClr val="bg1"/>
            </a:gs>
            <a:gs pos="50000">
              <a:srgbClr val="8BC057"/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f598202acd_2_172"/>
          <p:cNvSpPr txBox="1">
            <a:spLocks noGrp="1"/>
          </p:cNvSpPr>
          <p:nvPr>
            <p:ph type="title"/>
          </p:nvPr>
        </p:nvSpPr>
        <p:spPr>
          <a:xfrm>
            <a:off x="0" y="1806825"/>
            <a:ext cx="9143999" cy="1542000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4D68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METHODOLOGY</a:t>
            </a:r>
            <a:endParaRPr dirty="0">
              <a:solidFill>
                <a:srgbClr val="4D684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0" name="Google Shape;150;g1f598202acd_2_17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b="1"/>
              <a:t>7</a:t>
            </a:fld>
            <a:endParaRPr b="1"/>
          </a:p>
        </p:txBody>
      </p:sp>
    </p:spTree>
    <p:extLst>
      <p:ext uri="{BB962C8B-B14F-4D97-AF65-F5344CB8AC3E}">
        <p14:creationId xmlns:p14="http://schemas.microsoft.com/office/powerpoint/2010/main" val="39822809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/>
            </a:gs>
            <a:gs pos="100000">
              <a:srgbClr val="8BC057"/>
            </a:gs>
          </a:gsLst>
          <a:lin ang="5400000" scaled="0"/>
        </a:gra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ef906b2d3b_0_1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 b="1"/>
              <a:t>8</a:t>
            </a:fld>
            <a:endParaRPr b="1" dirty="0"/>
          </a:p>
        </p:txBody>
      </p:sp>
      <p:sp>
        <p:nvSpPr>
          <p:cNvPr id="135" name="Google Shape;135;g1ef906b2d3b_0_153"/>
          <p:cNvSpPr/>
          <p:nvPr/>
        </p:nvSpPr>
        <p:spPr>
          <a:xfrm>
            <a:off x="0" y="113725"/>
            <a:ext cx="1349700" cy="113700"/>
          </a:xfrm>
          <a:prstGeom prst="rect">
            <a:avLst/>
          </a:prstGeom>
          <a:solidFill>
            <a:srgbClr val="8BC057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g1ef906b2d3b_0_153"/>
          <p:cNvSpPr/>
          <p:nvPr/>
        </p:nvSpPr>
        <p:spPr>
          <a:xfrm>
            <a:off x="5368125" y="113725"/>
            <a:ext cx="1827300" cy="113700"/>
          </a:xfrm>
          <a:prstGeom prst="rect">
            <a:avLst/>
          </a:prstGeom>
          <a:solidFill>
            <a:srgbClr val="4D684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g1ef906b2d3b_0_153"/>
          <p:cNvSpPr/>
          <p:nvPr/>
        </p:nvSpPr>
        <p:spPr>
          <a:xfrm>
            <a:off x="7316700" y="113725"/>
            <a:ext cx="1827300" cy="113700"/>
          </a:xfrm>
          <a:prstGeom prst="rect">
            <a:avLst/>
          </a:prstGeom>
          <a:solidFill>
            <a:srgbClr val="8BC057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g1ef906b2d3b_0_153"/>
          <p:cNvSpPr/>
          <p:nvPr/>
        </p:nvSpPr>
        <p:spPr>
          <a:xfrm>
            <a:off x="3419550" y="113725"/>
            <a:ext cx="1827300" cy="113700"/>
          </a:xfrm>
          <a:prstGeom prst="rect">
            <a:avLst/>
          </a:prstGeom>
          <a:solidFill>
            <a:srgbClr val="8BC057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g1ef906b2d3b_0_153"/>
          <p:cNvSpPr/>
          <p:nvPr/>
        </p:nvSpPr>
        <p:spPr>
          <a:xfrm>
            <a:off x="1470975" y="113725"/>
            <a:ext cx="1827300" cy="113700"/>
          </a:xfrm>
          <a:prstGeom prst="rect">
            <a:avLst/>
          </a:prstGeom>
          <a:solidFill>
            <a:srgbClr val="4D684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g1ef906b2d3b_0_15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gradFill flip="none" rotWithShape="1">
            <a:gsLst>
              <a:gs pos="11000">
                <a:schemeClr val="bg1"/>
              </a:gs>
              <a:gs pos="3000">
                <a:srgbClr val="4D6840"/>
              </a:gs>
              <a:gs pos="41000">
                <a:schemeClr val="bg1"/>
              </a:gs>
              <a:gs pos="57000">
                <a:srgbClr val="4D6840"/>
              </a:gs>
            </a:gsLst>
            <a:lin ang="10800000" scaled="1"/>
            <a:tileRect/>
          </a:gra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 sz="2700" dirty="0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METHODOLOGY</a:t>
            </a:r>
            <a:endParaRPr sz="2700" dirty="0">
              <a:solidFill>
                <a:schemeClr val="lt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4" name="Google Shape;144;g1ef906b2d3b_0_153"/>
          <p:cNvSpPr/>
          <p:nvPr/>
        </p:nvSpPr>
        <p:spPr>
          <a:xfrm>
            <a:off x="129647" y="4972925"/>
            <a:ext cx="8891511" cy="113700"/>
          </a:xfrm>
          <a:prstGeom prst="rect">
            <a:avLst/>
          </a:prstGeom>
          <a:solidFill>
            <a:srgbClr val="4D684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en" sz="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J. Rodriguez </a:t>
            </a:r>
            <a:r>
              <a:rPr lang="en" sz="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Guevárez</a:t>
            </a:r>
            <a:r>
              <a:rPr lang="en" sz="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, K. Martes Cruz : Using </a:t>
            </a:r>
            <a:r>
              <a:rPr lang="en" sz="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Iot</a:t>
            </a:r>
            <a:r>
              <a:rPr lang="en" sz="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Technologies To Monitor and Control Hydroponic Systems</a:t>
            </a:r>
            <a:endParaRPr sz="6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044B17-E00A-2D1B-30DE-B2B7536516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017725"/>
            <a:ext cx="8520600" cy="3416400"/>
          </a:xfrm>
        </p:spPr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PR" dirty="0">
                <a:latin typeface="Calibri" panose="020F0502020204030204" pitchFamily="34" charset="0"/>
                <a:cs typeface="Calibri" panose="020F0502020204030204" pitchFamily="34" charset="0"/>
              </a:rPr>
              <a:t>Top Level:</a:t>
            </a:r>
          </a:p>
          <a:p>
            <a:pPr>
              <a:buFont typeface="Wingdings" pitchFamily="2" charset="2"/>
              <a:buChar char="Ø"/>
            </a:pPr>
            <a:endParaRPr lang="en-P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Wingdings" pitchFamily="2" charset="2"/>
              <a:buChar char="Ø"/>
            </a:pPr>
            <a:endParaRPr lang="en-P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00000"/>
              </a:lnSpc>
              <a:buFont typeface="System Font Regular"/>
              <a:buChar char="+"/>
            </a:pPr>
            <a:endParaRPr lang="en-P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buNone/>
            </a:pPr>
            <a:endParaRPr lang="en-P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1B6C167-491C-FDBC-413C-8EB8A679B6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0689" y="1808290"/>
            <a:ext cx="2762511" cy="262583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76E1A06-D29B-380D-8A2A-913652B4BE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9095" y="598581"/>
            <a:ext cx="2571172" cy="4167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6367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/>
            </a:gs>
            <a:gs pos="100000">
              <a:srgbClr val="8BC057"/>
            </a:gs>
          </a:gsLst>
          <a:lin ang="5400000" scaled="0"/>
        </a:gra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4E77D46-BC6F-3890-6C38-8076EFE4B6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699" y="1017726"/>
            <a:ext cx="8520599" cy="3867784"/>
          </a:xfrm>
          <a:prstGeom prst="rect">
            <a:avLst/>
          </a:prstGeom>
        </p:spPr>
      </p:pic>
      <p:sp>
        <p:nvSpPr>
          <p:cNvPr id="134" name="Google Shape;134;g1ef906b2d3b_0_1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 b="1"/>
              <a:t>9</a:t>
            </a:fld>
            <a:endParaRPr b="1" dirty="0"/>
          </a:p>
        </p:txBody>
      </p:sp>
      <p:sp>
        <p:nvSpPr>
          <p:cNvPr id="135" name="Google Shape;135;g1ef906b2d3b_0_153"/>
          <p:cNvSpPr/>
          <p:nvPr/>
        </p:nvSpPr>
        <p:spPr>
          <a:xfrm>
            <a:off x="0" y="113725"/>
            <a:ext cx="1349700" cy="113700"/>
          </a:xfrm>
          <a:prstGeom prst="rect">
            <a:avLst/>
          </a:prstGeom>
          <a:solidFill>
            <a:srgbClr val="8BC057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g1ef906b2d3b_0_153"/>
          <p:cNvSpPr/>
          <p:nvPr/>
        </p:nvSpPr>
        <p:spPr>
          <a:xfrm>
            <a:off x="5368125" y="113725"/>
            <a:ext cx="1827300" cy="113700"/>
          </a:xfrm>
          <a:prstGeom prst="rect">
            <a:avLst/>
          </a:prstGeom>
          <a:solidFill>
            <a:srgbClr val="4D684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g1ef906b2d3b_0_153"/>
          <p:cNvSpPr/>
          <p:nvPr/>
        </p:nvSpPr>
        <p:spPr>
          <a:xfrm>
            <a:off x="7316700" y="113725"/>
            <a:ext cx="1827300" cy="113700"/>
          </a:xfrm>
          <a:prstGeom prst="rect">
            <a:avLst/>
          </a:prstGeom>
          <a:solidFill>
            <a:srgbClr val="8BC057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g1ef906b2d3b_0_153"/>
          <p:cNvSpPr/>
          <p:nvPr/>
        </p:nvSpPr>
        <p:spPr>
          <a:xfrm>
            <a:off x="3419550" y="113725"/>
            <a:ext cx="1827300" cy="113700"/>
          </a:xfrm>
          <a:prstGeom prst="rect">
            <a:avLst/>
          </a:prstGeom>
          <a:solidFill>
            <a:srgbClr val="8BC057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g1ef906b2d3b_0_153"/>
          <p:cNvSpPr/>
          <p:nvPr/>
        </p:nvSpPr>
        <p:spPr>
          <a:xfrm>
            <a:off x="1470975" y="113725"/>
            <a:ext cx="1827300" cy="113700"/>
          </a:xfrm>
          <a:prstGeom prst="rect">
            <a:avLst/>
          </a:prstGeom>
          <a:solidFill>
            <a:srgbClr val="4D684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g1ef906b2d3b_0_15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4D684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 sz="2700" dirty="0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METHODOLOGY</a:t>
            </a:r>
            <a:endParaRPr sz="2700" dirty="0">
              <a:solidFill>
                <a:schemeClr val="lt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4" name="Google Shape;144;g1ef906b2d3b_0_153"/>
          <p:cNvSpPr/>
          <p:nvPr/>
        </p:nvSpPr>
        <p:spPr>
          <a:xfrm>
            <a:off x="129647" y="4972925"/>
            <a:ext cx="8891511" cy="113700"/>
          </a:xfrm>
          <a:prstGeom prst="rect">
            <a:avLst/>
          </a:prstGeom>
          <a:solidFill>
            <a:srgbClr val="4D6840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en" sz="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J. Rodriguez </a:t>
            </a:r>
            <a:r>
              <a:rPr lang="en" sz="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Guevárez</a:t>
            </a:r>
            <a:r>
              <a:rPr lang="en" sz="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, K. Martes Cruz : Using </a:t>
            </a:r>
            <a:r>
              <a:rPr lang="en" sz="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Iot</a:t>
            </a:r>
            <a:r>
              <a:rPr lang="en" sz="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Technologies To Monitor and Control Hydroponic Systems</a:t>
            </a:r>
            <a:endParaRPr sz="6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044B17-E00A-2D1B-30DE-B2B7536516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017725"/>
            <a:ext cx="8520600" cy="3416400"/>
          </a:xfrm>
        </p:spPr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PR" dirty="0">
                <a:latin typeface="Calibri" panose="020F0502020204030204" pitchFamily="34" charset="0"/>
                <a:cs typeface="Calibri" panose="020F0502020204030204" pitchFamily="34" charset="0"/>
              </a:rPr>
              <a:t>System Architecture:</a:t>
            </a:r>
          </a:p>
          <a:p>
            <a:pPr lvl="1">
              <a:lnSpc>
                <a:spcPct val="100000"/>
              </a:lnSpc>
              <a:buFont typeface="System Font Regular"/>
              <a:buChar char="+"/>
            </a:pPr>
            <a:endParaRPr lang="en-P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>
              <a:buNone/>
            </a:pPr>
            <a:endParaRPr lang="en-P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1024930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1151</Words>
  <Application>Microsoft Macintosh PowerPoint</Application>
  <PresentationFormat>On-screen Show (16:9)</PresentationFormat>
  <Paragraphs>143</Paragraphs>
  <Slides>24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Arial</vt:lpstr>
      <vt:lpstr>System Font Regular</vt:lpstr>
      <vt:lpstr>Raleway</vt:lpstr>
      <vt:lpstr>Lato</vt:lpstr>
      <vt:lpstr>Calibri</vt:lpstr>
      <vt:lpstr>Wingdings</vt:lpstr>
      <vt:lpstr>Simple Light</vt:lpstr>
      <vt:lpstr>Swiss</vt:lpstr>
      <vt:lpstr>PowerPoint Presentation</vt:lpstr>
      <vt:lpstr>OUTLINE</vt:lpstr>
      <vt:lpstr>INTRODUCTION</vt:lpstr>
      <vt:lpstr>PROBLEM DESCRIPTION</vt:lpstr>
      <vt:lpstr>PREVIOUS WORK</vt:lpstr>
      <vt:lpstr>OBJECTIVES</vt:lpstr>
      <vt:lpstr>METHODOLOGY</vt:lpstr>
      <vt:lpstr>METHODOLOGY</vt:lpstr>
      <vt:lpstr>METHODOLOGY</vt:lpstr>
      <vt:lpstr>METHODOLOGY</vt:lpstr>
      <vt:lpstr>METHODOLOGY</vt:lpstr>
      <vt:lpstr>METHODOLOGY</vt:lpstr>
      <vt:lpstr>METHODOLOGY</vt:lpstr>
      <vt:lpstr>METHODOLOGY</vt:lpstr>
      <vt:lpstr>METHODOLOGY</vt:lpstr>
      <vt:lpstr>SYSTEM OPERATION</vt:lpstr>
      <vt:lpstr>RESULTS | EMBEDDED PLATFORM </vt:lpstr>
      <vt:lpstr>CONCLUSIONS</vt:lpstr>
      <vt:lpstr>CONCLUSION </vt:lpstr>
      <vt:lpstr>FUTURE WORK </vt:lpstr>
      <vt:lpstr>FUTURE WORK </vt:lpstr>
      <vt:lpstr>REFERENCES </vt:lpstr>
      <vt:lpstr>REFERENCES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KEVIN J MARTES CRUZ</cp:lastModifiedBy>
  <cp:revision>1</cp:revision>
  <dcterms:modified xsi:type="dcterms:W3CDTF">2024-04-26T13:52:18Z</dcterms:modified>
</cp:coreProperties>
</file>